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8" r:id="rId3"/>
    <p:sldId id="260" r:id="rId4"/>
    <p:sldId id="259" r:id="rId5"/>
    <p:sldId id="261" r:id="rId6"/>
    <p:sldId id="262" r:id="rId7"/>
    <p:sldId id="265" r:id="rId8"/>
    <p:sldId id="266" r:id="rId9"/>
    <p:sldId id="268" r:id="rId10"/>
    <p:sldId id="267" r:id="rId11"/>
    <p:sldId id="269" r:id="rId12"/>
    <p:sldId id="270" r:id="rId13"/>
    <p:sldId id="271" r:id="rId14"/>
    <p:sldId id="272" r:id="rId15"/>
  </p:sldIdLst>
  <p:sldSz cx="14630400" cy="8229600"/>
  <p:notesSz cx="8229600" cy="146304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00" d="100"/>
          <a:sy n="100" d="100"/>
        </p:scale>
        <p:origin x="18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9384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52610" y="2288858"/>
            <a:ext cx="4869180" cy="3651885"/>
          </a:xfrm>
          <a:prstGeom prst="rect">
            <a:avLst/>
          </a:prstGeom>
        </p:spPr>
      </p:pic>
      <p:sp>
        <p:nvSpPr>
          <p:cNvPr id="4" name="Text 0"/>
          <p:cNvSpPr/>
          <p:nvPr/>
        </p:nvSpPr>
        <p:spPr>
          <a:xfrm>
            <a:off x="864037" y="1899047"/>
            <a:ext cx="7415927" cy="1388388"/>
          </a:xfrm>
          <a:prstGeom prst="rect">
            <a:avLst/>
          </a:prstGeom>
          <a:noFill/>
          <a:ln/>
        </p:spPr>
        <p:txBody>
          <a:bodyPr wrap="square" lIns="0" tIns="0" rIns="0" bIns="0" rtlCol="0" anchor="t"/>
          <a:lstStyle/>
          <a:p>
            <a:pPr marL="0" indent="0" algn="l">
              <a:lnSpc>
                <a:spcPts val="3600"/>
              </a:lnSpc>
              <a:buNone/>
            </a:pPr>
            <a:r>
              <a:rPr lang="en-US" sz="2900" b="1" kern="0" spc="-87" dirty="0">
                <a:solidFill>
                  <a:srgbClr val="000000"/>
                </a:solidFill>
                <a:latin typeface="Poppins" panose="00000500000000000000" pitchFamily="2" charset="0"/>
                <a:ea typeface="Inter Bold" pitchFamily="34" charset="-122"/>
                <a:cs typeface="Poppins" panose="00000500000000000000" pitchFamily="2" charset="0"/>
              </a:rPr>
              <a:t>Perencanaan Implementasi Sistem Informasi Manajemen Inventaris untuk PT Cahaya Nusantara</a:t>
            </a:r>
            <a:endParaRPr lang="en-US" sz="2900" dirty="0">
              <a:latin typeface="Poppins" panose="00000500000000000000" pitchFamily="2" charset="0"/>
              <a:cs typeface="Poppins" panose="00000500000000000000" pitchFamily="2" charset="0"/>
            </a:endParaRPr>
          </a:p>
        </p:txBody>
      </p:sp>
      <p:sp>
        <p:nvSpPr>
          <p:cNvPr id="5" name="Text 1"/>
          <p:cNvSpPr/>
          <p:nvPr/>
        </p:nvSpPr>
        <p:spPr>
          <a:xfrm>
            <a:off x="864037" y="3565088"/>
            <a:ext cx="7415927" cy="2765346"/>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PT Cahaya Nusantara, perusahaan manufaktur komponen elektronik, menghadapi tantangan dalam pengelolaan inventaris. Sistem pencatatan manual yang ada menyebabkan akurasi data rendah, proses tidak efisien, kesulitan analisis data, dan kerugian akibat kehilangan atau kerusakan barang. Untuk mengatasi permasalahan ini, pengembangan sistem informasi manajemen inventaris menjadi solusi yang tepat.</a:t>
            </a:r>
            <a:endParaRPr lang="en-US" sz="1900" dirty="0">
              <a:latin typeface="Poppins" panose="00000500000000000000" pitchFamily="2" charset="0"/>
              <a:cs typeface="Poppins" panose="00000500000000000000"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88F375B-F340-4835-865C-A5102C42E51D}"/>
              </a:ext>
            </a:extLst>
          </p:cNvPr>
          <p:cNvSpPr/>
          <p:nvPr/>
        </p:nvSpPr>
        <p:spPr>
          <a:xfrm>
            <a:off x="12879092"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Kotak Teks 1">
            <a:extLst>
              <a:ext uri="{FF2B5EF4-FFF2-40B4-BE49-F238E27FC236}">
                <a16:creationId xmlns:a16="http://schemas.microsoft.com/office/drawing/2014/main" id="{CE10C240-790A-FF86-2ED8-2A5330707AA9}"/>
              </a:ext>
            </a:extLst>
          </p:cNvPr>
          <p:cNvSpPr txBox="1"/>
          <p:nvPr/>
        </p:nvSpPr>
        <p:spPr>
          <a:xfrm>
            <a:off x="1244338" y="631596"/>
            <a:ext cx="1508555" cy="369332"/>
          </a:xfrm>
          <a:prstGeom prst="rect">
            <a:avLst/>
          </a:prstGeom>
          <a:noFill/>
        </p:spPr>
        <p:txBody>
          <a:bodyPr wrap="none" rtlCol="0">
            <a:spAutoFit/>
          </a:bodyPr>
          <a:lstStyle/>
          <a:p>
            <a:r>
              <a:rPr lang="en-US" dirty="0"/>
              <a:t>4.DFD Level 1 </a:t>
            </a:r>
            <a:endParaRPr lang="id-ID" dirty="0"/>
          </a:p>
        </p:txBody>
      </p:sp>
      <p:pic>
        <p:nvPicPr>
          <p:cNvPr id="5" name="Picture 4">
            <a:extLst>
              <a:ext uri="{FF2B5EF4-FFF2-40B4-BE49-F238E27FC236}">
                <a16:creationId xmlns:a16="http://schemas.microsoft.com/office/drawing/2014/main" id="{4D46F9F9-A87B-4F03-8D5F-B43937C32FE3}"/>
              </a:ext>
            </a:extLst>
          </p:cNvPr>
          <p:cNvPicPr/>
          <p:nvPr/>
        </p:nvPicPr>
        <p:blipFill>
          <a:blip r:embed="rId2">
            <a:extLst>
              <a:ext uri="{28A0092B-C50C-407E-A947-70E740481C1C}">
                <a14:useLocalDpi xmlns:a14="http://schemas.microsoft.com/office/drawing/2010/main" val="0"/>
              </a:ext>
            </a:extLst>
          </a:blip>
          <a:stretch>
            <a:fillRect/>
          </a:stretch>
        </p:blipFill>
        <p:spPr>
          <a:xfrm>
            <a:off x="2951110" y="1724660"/>
            <a:ext cx="7904215" cy="5019040"/>
          </a:xfrm>
          <a:prstGeom prst="rect">
            <a:avLst/>
          </a:prstGeom>
        </p:spPr>
      </p:pic>
    </p:spTree>
    <p:extLst>
      <p:ext uri="{BB962C8B-B14F-4D97-AF65-F5344CB8AC3E}">
        <p14:creationId xmlns:p14="http://schemas.microsoft.com/office/powerpoint/2010/main" val="3851043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F60A11-DCBD-4EE9-B8C4-B105FE1D3D37}"/>
              </a:ext>
            </a:extLst>
          </p:cNvPr>
          <p:cNvSpPr txBox="1"/>
          <p:nvPr/>
        </p:nvSpPr>
        <p:spPr>
          <a:xfrm>
            <a:off x="2047875" y="904875"/>
            <a:ext cx="9505950" cy="369332"/>
          </a:xfrm>
          <a:prstGeom prst="rect">
            <a:avLst/>
          </a:prstGeom>
          <a:noFill/>
        </p:spPr>
        <p:txBody>
          <a:bodyPr wrap="square" rtlCol="0">
            <a:spAutoFit/>
          </a:bodyPr>
          <a:lstStyle/>
          <a:p>
            <a:r>
              <a:rPr lang="en-US" dirty="0"/>
              <a:t>CDM (CONSEPTAL DATA MODELLING)</a:t>
            </a:r>
            <a:endParaRPr lang="en-ID" dirty="0"/>
          </a:p>
        </p:txBody>
      </p:sp>
      <p:pic>
        <p:nvPicPr>
          <p:cNvPr id="3" name="Picture 2">
            <a:extLst>
              <a:ext uri="{FF2B5EF4-FFF2-40B4-BE49-F238E27FC236}">
                <a16:creationId xmlns:a16="http://schemas.microsoft.com/office/drawing/2014/main" id="{584907EA-5818-48A9-B1E6-457F4B80C24E}"/>
              </a:ext>
            </a:extLst>
          </p:cNvPr>
          <p:cNvPicPr/>
          <p:nvPr/>
        </p:nvPicPr>
        <p:blipFill>
          <a:blip r:embed="rId2">
            <a:extLst>
              <a:ext uri="{28A0092B-C50C-407E-A947-70E740481C1C}">
                <a14:useLocalDpi xmlns:a14="http://schemas.microsoft.com/office/drawing/2010/main" val="0"/>
              </a:ext>
            </a:extLst>
          </a:blip>
          <a:stretch>
            <a:fillRect/>
          </a:stretch>
        </p:blipFill>
        <p:spPr>
          <a:xfrm>
            <a:off x="2887345" y="2524125"/>
            <a:ext cx="9504754" cy="3790950"/>
          </a:xfrm>
          <a:prstGeom prst="rect">
            <a:avLst/>
          </a:prstGeom>
        </p:spPr>
      </p:pic>
    </p:spTree>
    <p:extLst>
      <p:ext uri="{BB962C8B-B14F-4D97-AF65-F5344CB8AC3E}">
        <p14:creationId xmlns:p14="http://schemas.microsoft.com/office/powerpoint/2010/main" val="2482375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D81699-3584-4C84-BC81-D52E48790670}"/>
              </a:ext>
            </a:extLst>
          </p:cNvPr>
          <p:cNvSpPr txBox="1"/>
          <p:nvPr/>
        </p:nvSpPr>
        <p:spPr>
          <a:xfrm>
            <a:off x="866775" y="904875"/>
            <a:ext cx="12801600" cy="369332"/>
          </a:xfrm>
          <a:prstGeom prst="rect">
            <a:avLst/>
          </a:prstGeom>
          <a:noFill/>
        </p:spPr>
        <p:txBody>
          <a:bodyPr wrap="square" rtlCol="0">
            <a:spAutoFit/>
          </a:bodyPr>
          <a:lstStyle/>
          <a:p>
            <a:r>
              <a:rPr lang="en-US" dirty="0"/>
              <a:t>LDM(LOGICAL DATA MODELLING)</a:t>
            </a:r>
            <a:endParaRPr lang="en-ID" dirty="0"/>
          </a:p>
        </p:txBody>
      </p:sp>
      <p:pic>
        <p:nvPicPr>
          <p:cNvPr id="3" name="Picture 2">
            <a:extLst>
              <a:ext uri="{FF2B5EF4-FFF2-40B4-BE49-F238E27FC236}">
                <a16:creationId xmlns:a16="http://schemas.microsoft.com/office/drawing/2014/main" id="{A4B48475-D4C4-4C66-B6F6-7EFC3ED9E7EC}"/>
              </a:ext>
            </a:extLst>
          </p:cNvPr>
          <p:cNvPicPr/>
          <p:nvPr/>
        </p:nvPicPr>
        <p:blipFill>
          <a:blip r:embed="rId2">
            <a:extLst>
              <a:ext uri="{28A0092B-C50C-407E-A947-70E740481C1C}">
                <a14:useLocalDpi xmlns:a14="http://schemas.microsoft.com/office/drawing/2010/main" val="0"/>
              </a:ext>
            </a:extLst>
          </a:blip>
          <a:stretch>
            <a:fillRect/>
          </a:stretch>
        </p:blipFill>
        <p:spPr>
          <a:xfrm>
            <a:off x="2809875" y="1728787"/>
            <a:ext cx="8439150" cy="5788961"/>
          </a:xfrm>
          <a:prstGeom prst="rect">
            <a:avLst/>
          </a:prstGeom>
        </p:spPr>
      </p:pic>
    </p:spTree>
    <p:extLst>
      <p:ext uri="{BB962C8B-B14F-4D97-AF65-F5344CB8AC3E}">
        <p14:creationId xmlns:p14="http://schemas.microsoft.com/office/powerpoint/2010/main" val="4254280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649411-916B-4243-8EE5-F7934004CC38}"/>
              </a:ext>
            </a:extLst>
          </p:cNvPr>
          <p:cNvSpPr txBox="1"/>
          <p:nvPr/>
        </p:nvSpPr>
        <p:spPr>
          <a:xfrm>
            <a:off x="885825" y="828675"/>
            <a:ext cx="13363575" cy="646331"/>
          </a:xfrm>
          <a:prstGeom prst="rect">
            <a:avLst/>
          </a:prstGeom>
          <a:noFill/>
        </p:spPr>
        <p:txBody>
          <a:bodyPr wrap="square" rtlCol="0">
            <a:spAutoFit/>
          </a:bodyPr>
          <a:lstStyle/>
          <a:p>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PDM. (physical data modelling)</a:t>
            </a:r>
            <a:endParaRPr lang="en-ID" sz="1800" kern="100" dirty="0">
              <a:effectLst/>
              <a:latin typeface="Calibri" panose="020F0502020204030204" pitchFamily="34" charset="0"/>
              <a:ea typeface="Calibri" panose="020F0502020204030204" pitchFamily="34" charset="0"/>
              <a:cs typeface="Cordia New" panose="020B0304020202020204" pitchFamily="34" charset="-34"/>
            </a:endParaRPr>
          </a:p>
          <a:p>
            <a:endParaRPr lang="en-ID" dirty="0"/>
          </a:p>
        </p:txBody>
      </p:sp>
      <p:sp>
        <p:nvSpPr>
          <p:cNvPr id="3" name="TextBox 2">
            <a:extLst>
              <a:ext uri="{FF2B5EF4-FFF2-40B4-BE49-F238E27FC236}">
                <a16:creationId xmlns:a16="http://schemas.microsoft.com/office/drawing/2014/main" id="{A3182974-E582-488C-89F2-D9F238F561EC}"/>
              </a:ext>
            </a:extLst>
          </p:cNvPr>
          <p:cNvSpPr txBox="1"/>
          <p:nvPr/>
        </p:nvSpPr>
        <p:spPr>
          <a:xfrm>
            <a:off x="1533525" y="2133600"/>
            <a:ext cx="4162425" cy="2031325"/>
          </a:xfrm>
          <a:prstGeom prst="rect">
            <a:avLst/>
          </a:prstGeom>
          <a:noFill/>
        </p:spPr>
        <p:txBody>
          <a:bodyPr wrap="square" rtlCol="0">
            <a:spAutoFit/>
          </a:bodyPr>
          <a:lstStyle/>
          <a:p>
            <a:r>
              <a:rPr lang="en-ID" dirty="0"/>
              <a:t>CREATE TABLE </a:t>
            </a:r>
            <a:r>
              <a:rPr lang="en-ID" dirty="0" err="1"/>
              <a:t>Barang</a:t>
            </a:r>
            <a:r>
              <a:rPr lang="en-ID" dirty="0"/>
              <a:t> (   </a:t>
            </a:r>
          </a:p>
          <a:p>
            <a:r>
              <a:rPr lang="en-ID" dirty="0"/>
              <a:t> </a:t>
            </a:r>
            <a:r>
              <a:rPr lang="en-ID" dirty="0" err="1"/>
              <a:t>ID_Barang</a:t>
            </a:r>
            <a:r>
              <a:rPr lang="en-ID" dirty="0"/>
              <a:t> INT PRIMARY KEY,    </a:t>
            </a:r>
            <a:r>
              <a:rPr lang="en-ID" dirty="0" err="1"/>
              <a:t>Nama_Barang</a:t>
            </a:r>
            <a:r>
              <a:rPr lang="en-ID" dirty="0"/>
              <a:t> VARCHAR(50),    </a:t>
            </a:r>
            <a:r>
              <a:rPr lang="en-ID" dirty="0" err="1"/>
              <a:t>Jenis_Barang</a:t>
            </a:r>
            <a:r>
              <a:rPr lang="en-ID" dirty="0"/>
              <a:t> VARCHAR(30),    </a:t>
            </a:r>
            <a:r>
              <a:rPr lang="en-ID" dirty="0" err="1"/>
              <a:t>Harga_Barang</a:t>
            </a:r>
            <a:r>
              <a:rPr lang="en-ID" dirty="0"/>
              <a:t> DECIMAL(10, 2),   </a:t>
            </a:r>
          </a:p>
          <a:p>
            <a:r>
              <a:rPr lang="en-ID" dirty="0"/>
              <a:t> Stok INT</a:t>
            </a:r>
          </a:p>
          <a:p>
            <a:r>
              <a:rPr lang="en-ID" dirty="0"/>
              <a:t>);</a:t>
            </a:r>
          </a:p>
        </p:txBody>
      </p:sp>
      <p:sp>
        <p:nvSpPr>
          <p:cNvPr id="4" name="TextBox 3">
            <a:extLst>
              <a:ext uri="{FF2B5EF4-FFF2-40B4-BE49-F238E27FC236}">
                <a16:creationId xmlns:a16="http://schemas.microsoft.com/office/drawing/2014/main" id="{57BB78C0-E43C-4395-8A50-51D9ACBE4E7E}"/>
              </a:ext>
            </a:extLst>
          </p:cNvPr>
          <p:cNvSpPr txBox="1"/>
          <p:nvPr/>
        </p:nvSpPr>
        <p:spPr>
          <a:xfrm>
            <a:off x="6019800" y="2257425"/>
            <a:ext cx="3114675" cy="1477328"/>
          </a:xfrm>
          <a:prstGeom prst="rect">
            <a:avLst/>
          </a:prstGeom>
          <a:noFill/>
        </p:spPr>
        <p:txBody>
          <a:bodyPr wrap="square" rtlCol="0">
            <a:spAutoFit/>
          </a:bodyPr>
          <a:lstStyle/>
          <a:p>
            <a:r>
              <a:rPr lang="en-ID" dirty="0"/>
              <a:t>CREATE TABLE Gudang (    </a:t>
            </a:r>
            <a:r>
              <a:rPr lang="en-ID" dirty="0" err="1"/>
              <a:t>ID_Gudang</a:t>
            </a:r>
            <a:r>
              <a:rPr lang="en-ID" dirty="0"/>
              <a:t> INT PRIMARY KEY,    </a:t>
            </a:r>
            <a:r>
              <a:rPr lang="en-ID" dirty="0" err="1"/>
              <a:t>Nama_Gudang</a:t>
            </a:r>
            <a:r>
              <a:rPr lang="en-ID" dirty="0"/>
              <a:t> VARCHAR(50),    Lokasi VARCHAR(100)</a:t>
            </a:r>
          </a:p>
          <a:p>
            <a:r>
              <a:rPr lang="en-ID" dirty="0"/>
              <a:t>);</a:t>
            </a:r>
          </a:p>
        </p:txBody>
      </p:sp>
      <p:sp>
        <p:nvSpPr>
          <p:cNvPr id="5" name="TextBox 4">
            <a:extLst>
              <a:ext uri="{FF2B5EF4-FFF2-40B4-BE49-F238E27FC236}">
                <a16:creationId xmlns:a16="http://schemas.microsoft.com/office/drawing/2014/main" id="{95992AA1-1F20-4AA8-82BE-E33D394D1D69}"/>
              </a:ext>
            </a:extLst>
          </p:cNvPr>
          <p:cNvSpPr txBox="1"/>
          <p:nvPr/>
        </p:nvSpPr>
        <p:spPr>
          <a:xfrm>
            <a:off x="1609725" y="4867275"/>
            <a:ext cx="3390900" cy="1200329"/>
          </a:xfrm>
          <a:prstGeom prst="rect">
            <a:avLst/>
          </a:prstGeom>
          <a:noFill/>
        </p:spPr>
        <p:txBody>
          <a:bodyPr wrap="square" rtlCol="0">
            <a:spAutoFit/>
          </a:bodyPr>
          <a:lstStyle/>
          <a:p>
            <a:r>
              <a:rPr lang="en-ID" dirty="0"/>
              <a:t>CREATE TABLE </a:t>
            </a:r>
            <a:r>
              <a:rPr lang="en-ID" dirty="0" err="1"/>
              <a:t>Pemasok</a:t>
            </a:r>
            <a:r>
              <a:rPr lang="en-ID" dirty="0"/>
              <a:t> (    </a:t>
            </a:r>
            <a:r>
              <a:rPr lang="en-ID" dirty="0" err="1"/>
              <a:t>ID_Pemasok</a:t>
            </a:r>
            <a:r>
              <a:rPr lang="en-ID" dirty="0"/>
              <a:t> INT PRIMARY KEY,    </a:t>
            </a:r>
            <a:r>
              <a:rPr lang="en-ID" dirty="0" err="1"/>
              <a:t>Nama_Pemasok</a:t>
            </a:r>
            <a:r>
              <a:rPr lang="en-ID" dirty="0"/>
              <a:t> VARCHAR(50),    </a:t>
            </a:r>
            <a:r>
              <a:rPr lang="en-ID" dirty="0" err="1"/>
              <a:t>Kontak</a:t>
            </a:r>
            <a:r>
              <a:rPr lang="en-ID" dirty="0"/>
              <a:t> VARCHAR(20));</a:t>
            </a:r>
          </a:p>
        </p:txBody>
      </p:sp>
      <p:sp>
        <p:nvSpPr>
          <p:cNvPr id="6" name="TextBox 5">
            <a:extLst>
              <a:ext uri="{FF2B5EF4-FFF2-40B4-BE49-F238E27FC236}">
                <a16:creationId xmlns:a16="http://schemas.microsoft.com/office/drawing/2014/main" id="{50838CF0-4EE1-421B-A915-C12BEBB9F0B2}"/>
              </a:ext>
            </a:extLst>
          </p:cNvPr>
          <p:cNvSpPr txBox="1"/>
          <p:nvPr/>
        </p:nvSpPr>
        <p:spPr>
          <a:xfrm>
            <a:off x="5695950" y="4572000"/>
            <a:ext cx="4533899" cy="2308324"/>
          </a:xfrm>
          <a:prstGeom prst="rect">
            <a:avLst/>
          </a:prstGeom>
          <a:noFill/>
        </p:spPr>
        <p:txBody>
          <a:bodyPr wrap="square" rtlCol="0">
            <a:spAutoFit/>
          </a:bodyPr>
          <a:lstStyle/>
          <a:p>
            <a:r>
              <a:rPr lang="en-ID" dirty="0"/>
              <a:t>CREATE TABLE </a:t>
            </a:r>
            <a:r>
              <a:rPr lang="en-ID" dirty="0" err="1"/>
              <a:t>Transaksi</a:t>
            </a:r>
            <a:r>
              <a:rPr lang="en-ID" dirty="0"/>
              <a:t> (  </a:t>
            </a:r>
          </a:p>
          <a:p>
            <a:r>
              <a:rPr lang="en-ID" dirty="0"/>
              <a:t> </a:t>
            </a:r>
            <a:r>
              <a:rPr lang="en-ID" dirty="0" err="1"/>
              <a:t>ID_Transaksi</a:t>
            </a:r>
            <a:r>
              <a:rPr lang="en-ID" dirty="0"/>
              <a:t> INT PRIMARY KEY,    </a:t>
            </a:r>
            <a:r>
              <a:rPr lang="en-ID" dirty="0" err="1"/>
              <a:t>Tanggal_Transaksi</a:t>
            </a:r>
            <a:r>
              <a:rPr lang="en-ID" dirty="0"/>
              <a:t> DATE,    </a:t>
            </a:r>
          </a:p>
          <a:p>
            <a:r>
              <a:rPr lang="en-ID" dirty="0" err="1"/>
              <a:t>Jenis_Transaksi</a:t>
            </a:r>
            <a:r>
              <a:rPr lang="en-ID" dirty="0"/>
              <a:t> ENUM('Masuk’, '</a:t>
            </a:r>
            <a:r>
              <a:rPr lang="en-ID" dirty="0" err="1"/>
              <a:t>Keluar</a:t>
            </a:r>
            <a:r>
              <a:rPr lang="en-ID" dirty="0"/>
              <a:t>'),   </a:t>
            </a:r>
          </a:p>
          <a:p>
            <a:r>
              <a:rPr lang="en-ID" dirty="0"/>
              <a:t> </a:t>
            </a:r>
            <a:r>
              <a:rPr lang="en-ID" dirty="0" err="1"/>
              <a:t>ID_Barang</a:t>
            </a:r>
            <a:r>
              <a:rPr lang="en-ID" dirty="0"/>
              <a:t> INT FOREIGN KEY (</a:t>
            </a:r>
            <a:r>
              <a:rPr lang="en-ID" dirty="0" err="1"/>
              <a:t>ID_Barang</a:t>
            </a:r>
            <a:r>
              <a:rPr lang="en-ID" dirty="0"/>
              <a:t>),</a:t>
            </a:r>
          </a:p>
          <a:p>
            <a:r>
              <a:rPr lang="en-ID" dirty="0" err="1"/>
              <a:t>ID_Gudang</a:t>
            </a:r>
            <a:r>
              <a:rPr lang="en-ID" dirty="0"/>
              <a:t> INT FOREIGN KEY (</a:t>
            </a:r>
            <a:r>
              <a:rPr lang="en-ID" dirty="0" err="1"/>
              <a:t>ID_Gudang</a:t>
            </a:r>
            <a:r>
              <a:rPr lang="en-ID" dirty="0"/>
              <a:t>),</a:t>
            </a:r>
          </a:p>
          <a:p>
            <a:r>
              <a:rPr lang="en-ID" dirty="0"/>
              <a:t> </a:t>
            </a:r>
            <a:r>
              <a:rPr lang="en-ID" dirty="0" err="1"/>
              <a:t>Jumlah</a:t>
            </a:r>
            <a:r>
              <a:rPr lang="en-ID" dirty="0"/>
              <a:t> INT,    </a:t>
            </a:r>
          </a:p>
          <a:p>
            <a:r>
              <a:rPr lang="en-ID" dirty="0"/>
              <a:t>);</a:t>
            </a:r>
          </a:p>
        </p:txBody>
      </p:sp>
    </p:spTree>
    <p:extLst>
      <p:ext uri="{BB962C8B-B14F-4D97-AF65-F5344CB8AC3E}">
        <p14:creationId xmlns:p14="http://schemas.microsoft.com/office/powerpoint/2010/main" val="2868810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952F5D-19F7-463F-8408-E8B7C58ED2DE}"/>
              </a:ext>
            </a:extLst>
          </p:cNvPr>
          <p:cNvSpPr txBox="1"/>
          <p:nvPr/>
        </p:nvSpPr>
        <p:spPr>
          <a:xfrm>
            <a:off x="2286000" y="3295650"/>
            <a:ext cx="8982075" cy="369332"/>
          </a:xfrm>
          <a:prstGeom prst="rect">
            <a:avLst/>
          </a:prstGeom>
          <a:noFill/>
        </p:spPr>
        <p:txBody>
          <a:bodyPr wrap="square" rtlCol="0">
            <a:spAutoFit/>
          </a:bodyPr>
          <a:lstStyle/>
          <a:p>
            <a:r>
              <a:rPr lang="en-US" dirty="0"/>
              <a:t>TERIKAKSDIH</a:t>
            </a:r>
            <a:endParaRPr lang="en-ID" dirty="0"/>
          </a:p>
        </p:txBody>
      </p:sp>
    </p:spTree>
    <p:extLst>
      <p:ext uri="{BB962C8B-B14F-4D97-AF65-F5344CB8AC3E}">
        <p14:creationId xmlns:p14="http://schemas.microsoft.com/office/powerpoint/2010/main" val="3007023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0684" y="706517"/>
            <a:ext cx="5221486" cy="634603"/>
          </a:xfrm>
          <a:prstGeom prst="rect">
            <a:avLst/>
          </a:prstGeom>
          <a:noFill/>
          <a:ln/>
        </p:spPr>
        <p:txBody>
          <a:bodyPr wrap="none" lIns="0" tIns="0" rIns="0" bIns="0" rtlCol="0" anchor="t"/>
          <a:lstStyle/>
          <a:p>
            <a:pPr marL="0" indent="0">
              <a:lnSpc>
                <a:spcPts val="4950"/>
              </a:lnSpc>
              <a:buNone/>
            </a:pPr>
            <a:r>
              <a:rPr lang="en-US" sz="3950" b="1" kern="0" spc="-120" dirty="0">
                <a:solidFill>
                  <a:srgbClr val="000000"/>
                </a:solidFill>
                <a:latin typeface="Poppins" panose="00000500000000000000" pitchFamily="2" charset="0"/>
                <a:ea typeface="Inter Bold" pitchFamily="34" charset="-122"/>
                <a:cs typeface="Poppins" panose="00000500000000000000" pitchFamily="2" charset="0"/>
              </a:rPr>
              <a:t>Definisi Permasalahan</a:t>
            </a:r>
            <a:endParaRPr lang="en-US" sz="3950" dirty="0">
              <a:latin typeface="Poppins" panose="00000500000000000000" pitchFamily="2" charset="0"/>
              <a:cs typeface="Poppins" panose="00000500000000000000" pitchFamily="2" charset="0"/>
            </a:endParaRPr>
          </a:p>
        </p:txBody>
      </p:sp>
      <p:sp>
        <p:nvSpPr>
          <p:cNvPr id="4" name="Shape 1"/>
          <p:cNvSpPr/>
          <p:nvPr/>
        </p:nvSpPr>
        <p:spPr>
          <a:xfrm>
            <a:off x="710684" y="1874044"/>
            <a:ext cx="456843" cy="456843"/>
          </a:xfrm>
          <a:prstGeom prst="roundRect">
            <a:avLst>
              <a:gd name="adj" fmla="val 18668"/>
            </a:avLst>
          </a:prstGeom>
          <a:solidFill>
            <a:srgbClr val="DADBF1"/>
          </a:solidFill>
          <a:ln w="7620">
            <a:solidFill>
              <a:srgbClr val="C0C1D7"/>
            </a:solidFill>
            <a:prstDash val="solid"/>
          </a:ln>
        </p:spPr>
      </p:sp>
      <p:sp>
        <p:nvSpPr>
          <p:cNvPr id="5" name="Text 2"/>
          <p:cNvSpPr/>
          <p:nvPr/>
        </p:nvSpPr>
        <p:spPr>
          <a:xfrm>
            <a:off x="877967" y="1950125"/>
            <a:ext cx="122277" cy="304562"/>
          </a:xfrm>
          <a:prstGeom prst="rect">
            <a:avLst/>
          </a:prstGeom>
          <a:noFill/>
          <a:ln/>
        </p:spPr>
        <p:txBody>
          <a:bodyPr wrap="none" lIns="0" tIns="0" rIns="0" bIns="0" rtlCol="0" anchor="t"/>
          <a:lstStyle/>
          <a:p>
            <a:pPr marL="0" indent="0" algn="ctr">
              <a:lnSpc>
                <a:spcPts val="2350"/>
              </a:lnSpc>
              <a:buNone/>
            </a:pPr>
            <a:r>
              <a:rPr lang="en-US" sz="2350" b="1" kern="0" spc="-72" dirty="0">
                <a:solidFill>
                  <a:srgbClr val="272525"/>
                </a:solidFill>
                <a:latin typeface="Poppins" panose="00000500000000000000" pitchFamily="2" charset="0"/>
                <a:ea typeface="Inter Bold" pitchFamily="34" charset="-122"/>
                <a:cs typeface="Poppins" panose="00000500000000000000" pitchFamily="2" charset="0"/>
              </a:rPr>
              <a:t>1</a:t>
            </a:r>
            <a:endParaRPr lang="en-US" sz="2350" dirty="0">
              <a:latin typeface="Poppins" panose="00000500000000000000" pitchFamily="2" charset="0"/>
              <a:cs typeface="Poppins" panose="00000500000000000000" pitchFamily="2" charset="0"/>
            </a:endParaRPr>
          </a:p>
        </p:txBody>
      </p:sp>
      <p:sp>
        <p:nvSpPr>
          <p:cNvPr id="6" name="Text 3"/>
          <p:cNvSpPr/>
          <p:nvPr/>
        </p:nvSpPr>
        <p:spPr>
          <a:xfrm>
            <a:off x="1370528" y="1874044"/>
            <a:ext cx="2538174" cy="317302"/>
          </a:xfrm>
          <a:prstGeom prst="rect">
            <a:avLst/>
          </a:prstGeom>
          <a:noFill/>
          <a:ln/>
        </p:spPr>
        <p:txBody>
          <a:bodyPr wrap="none" lIns="0" tIns="0" rIns="0" bIns="0" rtlCol="0" anchor="t"/>
          <a:lstStyle/>
          <a:p>
            <a:pPr marL="0" indent="0">
              <a:lnSpc>
                <a:spcPts val="2450"/>
              </a:lnSpc>
              <a:buNone/>
            </a:pPr>
            <a:r>
              <a:rPr lang="en-US" sz="1950" b="1" kern="0" spc="-60" dirty="0">
                <a:solidFill>
                  <a:srgbClr val="272525"/>
                </a:solidFill>
                <a:latin typeface="Poppins" panose="00000500000000000000" pitchFamily="2" charset="0"/>
                <a:ea typeface="Inter Bold" pitchFamily="34" charset="-122"/>
                <a:cs typeface="Poppins" panose="00000500000000000000" pitchFamily="2" charset="0"/>
              </a:rPr>
              <a:t>Akurasi Data Rendah</a:t>
            </a:r>
            <a:endParaRPr lang="en-US" sz="1950" dirty="0">
              <a:latin typeface="Poppins" panose="00000500000000000000" pitchFamily="2" charset="0"/>
              <a:cs typeface="Poppins" panose="00000500000000000000" pitchFamily="2" charset="0"/>
            </a:endParaRPr>
          </a:p>
        </p:txBody>
      </p:sp>
      <p:sp>
        <p:nvSpPr>
          <p:cNvPr id="7" name="Text 4"/>
          <p:cNvSpPr/>
          <p:nvPr/>
        </p:nvSpPr>
        <p:spPr>
          <a:xfrm>
            <a:off x="1370528" y="2313146"/>
            <a:ext cx="7062788" cy="649605"/>
          </a:xfrm>
          <a:prstGeom prst="rect">
            <a:avLst/>
          </a:prstGeom>
          <a:noFill/>
          <a:ln/>
        </p:spPr>
        <p:txBody>
          <a:bodyPr wrap="square" lIns="0" tIns="0" rIns="0" bIns="0" rtlCol="0" anchor="t"/>
          <a:lstStyle/>
          <a:p>
            <a:pPr marL="0" indent="0">
              <a:lnSpc>
                <a:spcPts val="2550"/>
              </a:lnSpc>
              <a:buNone/>
            </a:pPr>
            <a:r>
              <a:rPr lang="en-US" sz="1550" kern="0" spc="-32" dirty="0">
                <a:solidFill>
                  <a:srgbClr val="272525"/>
                </a:solidFill>
                <a:latin typeface="Poppins" panose="00000500000000000000" pitchFamily="2" charset="0"/>
                <a:ea typeface="Inter" pitchFamily="34" charset="-122"/>
                <a:cs typeface="Poppins" panose="00000500000000000000" pitchFamily="2" charset="0"/>
              </a:rPr>
              <a:t>Data inventaris seringkali tidak akurat dan sulit dilacak karena adanya kesalahan pencatatan manual.</a:t>
            </a:r>
            <a:endParaRPr lang="en-US" sz="1550" dirty="0">
              <a:latin typeface="Poppins" panose="00000500000000000000" pitchFamily="2" charset="0"/>
              <a:cs typeface="Poppins" panose="00000500000000000000" pitchFamily="2" charset="0"/>
            </a:endParaRPr>
          </a:p>
        </p:txBody>
      </p:sp>
      <p:sp>
        <p:nvSpPr>
          <p:cNvPr id="8" name="Shape 5"/>
          <p:cNvSpPr/>
          <p:nvPr/>
        </p:nvSpPr>
        <p:spPr>
          <a:xfrm>
            <a:off x="710684" y="3394115"/>
            <a:ext cx="456843" cy="456843"/>
          </a:xfrm>
          <a:prstGeom prst="roundRect">
            <a:avLst>
              <a:gd name="adj" fmla="val 18668"/>
            </a:avLst>
          </a:prstGeom>
          <a:solidFill>
            <a:srgbClr val="DADBF1"/>
          </a:solidFill>
          <a:ln w="7620">
            <a:solidFill>
              <a:srgbClr val="C0C1D7"/>
            </a:solidFill>
            <a:prstDash val="solid"/>
          </a:ln>
        </p:spPr>
      </p:sp>
      <p:sp>
        <p:nvSpPr>
          <p:cNvPr id="9" name="Text 6"/>
          <p:cNvSpPr/>
          <p:nvPr/>
        </p:nvSpPr>
        <p:spPr>
          <a:xfrm>
            <a:off x="847725" y="3470196"/>
            <a:ext cx="182761" cy="304562"/>
          </a:xfrm>
          <a:prstGeom prst="rect">
            <a:avLst/>
          </a:prstGeom>
          <a:noFill/>
          <a:ln/>
        </p:spPr>
        <p:txBody>
          <a:bodyPr wrap="none" lIns="0" tIns="0" rIns="0" bIns="0" rtlCol="0" anchor="t"/>
          <a:lstStyle/>
          <a:p>
            <a:pPr marL="0" indent="0" algn="ctr">
              <a:lnSpc>
                <a:spcPts val="2350"/>
              </a:lnSpc>
              <a:buNone/>
            </a:pPr>
            <a:r>
              <a:rPr lang="en-US" sz="2350" b="1" kern="0" spc="-72" dirty="0">
                <a:solidFill>
                  <a:srgbClr val="272525"/>
                </a:solidFill>
                <a:latin typeface="Poppins" panose="00000500000000000000" pitchFamily="2" charset="0"/>
                <a:ea typeface="Inter Bold" pitchFamily="34" charset="-122"/>
                <a:cs typeface="Poppins" panose="00000500000000000000" pitchFamily="2" charset="0"/>
              </a:rPr>
              <a:t>2</a:t>
            </a:r>
            <a:endParaRPr lang="en-US" sz="2350" dirty="0">
              <a:latin typeface="Poppins" panose="00000500000000000000" pitchFamily="2" charset="0"/>
              <a:cs typeface="Poppins" panose="00000500000000000000" pitchFamily="2" charset="0"/>
            </a:endParaRPr>
          </a:p>
        </p:txBody>
      </p:sp>
      <p:sp>
        <p:nvSpPr>
          <p:cNvPr id="10" name="Text 7"/>
          <p:cNvSpPr/>
          <p:nvPr/>
        </p:nvSpPr>
        <p:spPr>
          <a:xfrm>
            <a:off x="1370528" y="3394115"/>
            <a:ext cx="2538174" cy="317302"/>
          </a:xfrm>
          <a:prstGeom prst="rect">
            <a:avLst/>
          </a:prstGeom>
          <a:noFill/>
          <a:ln/>
        </p:spPr>
        <p:txBody>
          <a:bodyPr wrap="none" lIns="0" tIns="0" rIns="0" bIns="0" rtlCol="0" anchor="t"/>
          <a:lstStyle/>
          <a:p>
            <a:pPr marL="0" indent="0">
              <a:lnSpc>
                <a:spcPts val="2450"/>
              </a:lnSpc>
              <a:buNone/>
            </a:pPr>
            <a:r>
              <a:rPr lang="en-US" sz="1950" b="1" kern="0" spc="-60" dirty="0">
                <a:solidFill>
                  <a:srgbClr val="272525"/>
                </a:solidFill>
                <a:latin typeface="Poppins" panose="00000500000000000000" pitchFamily="2" charset="0"/>
                <a:ea typeface="Inter Bold" pitchFamily="34" charset="-122"/>
                <a:cs typeface="Poppins" panose="00000500000000000000" pitchFamily="2" charset="0"/>
              </a:rPr>
              <a:t>Proses Tidak Efisien</a:t>
            </a:r>
            <a:endParaRPr lang="en-US" sz="1950" dirty="0">
              <a:latin typeface="Poppins" panose="00000500000000000000" pitchFamily="2" charset="0"/>
              <a:cs typeface="Poppins" panose="00000500000000000000" pitchFamily="2" charset="0"/>
            </a:endParaRPr>
          </a:p>
        </p:txBody>
      </p:sp>
      <p:sp>
        <p:nvSpPr>
          <p:cNvPr id="11" name="Text 8"/>
          <p:cNvSpPr/>
          <p:nvPr/>
        </p:nvSpPr>
        <p:spPr>
          <a:xfrm>
            <a:off x="1370528" y="3833217"/>
            <a:ext cx="7062788" cy="649605"/>
          </a:xfrm>
          <a:prstGeom prst="rect">
            <a:avLst/>
          </a:prstGeom>
          <a:noFill/>
          <a:ln/>
        </p:spPr>
        <p:txBody>
          <a:bodyPr wrap="square" lIns="0" tIns="0" rIns="0" bIns="0" rtlCol="0" anchor="t"/>
          <a:lstStyle/>
          <a:p>
            <a:pPr marL="0" indent="0">
              <a:lnSpc>
                <a:spcPts val="2550"/>
              </a:lnSpc>
              <a:buNone/>
            </a:pPr>
            <a:r>
              <a:rPr lang="en-US" sz="1550" kern="0" spc="-32" dirty="0">
                <a:solidFill>
                  <a:srgbClr val="272525"/>
                </a:solidFill>
                <a:latin typeface="Poppins" panose="00000500000000000000" pitchFamily="2" charset="0"/>
                <a:ea typeface="Inter" pitchFamily="34" charset="-122"/>
                <a:cs typeface="Poppins" panose="00000500000000000000" pitchFamily="2" charset="0"/>
              </a:rPr>
              <a:t>Proses pencatatan dan pencarian data inventaris memakan waktu yang lama dan rentan terhadap kesalahan manusia.</a:t>
            </a:r>
            <a:endParaRPr lang="en-US" sz="1550" dirty="0">
              <a:latin typeface="Poppins" panose="00000500000000000000" pitchFamily="2" charset="0"/>
              <a:cs typeface="Poppins" panose="00000500000000000000" pitchFamily="2" charset="0"/>
            </a:endParaRPr>
          </a:p>
        </p:txBody>
      </p:sp>
      <p:sp>
        <p:nvSpPr>
          <p:cNvPr id="12" name="Shape 9"/>
          <p:cNvSpPr/>
          <p:nvPr/>
        </p:nvSpPr>
        <p:spPr>
          <a:xfrm>
            <a:off x="710684" y="4914186"/>
            <a:ext cx="456843" cy="456843"/>
          </a:xfrm>
          <a:prstGeom prst="roundRect">
            <a:avLst>
              <a:gd name="adj" fmla="val 18668"/>
            </a:avLst>
          </a:prstGeom>
          <a:solidFill>
            <a:srgbClr val="DADBF1"/>
          </a:solidFill>
          <a:ln w="7620">
            <a:solidFill>
              <a:srgbClr val="C0C1D7"/>
            </a:solidFill>
            <a:prstDash val="solid"/>
          </a:ln>
        </p:spPr>
      </p:sp>
      <p:sp>
        <p:nvSpPr>
          <p:cNvPr id="13" name="Text 10"/>
          <p:cNvSpPr/>
          <p:nvPr/>
        </p:nvSpPr>
        <p:spPr>
          <a:xfrm>
            <a:off x="845344" y="4990267"/>
            <a:ext cx="187523" cy="304562"/>
          </a:xfrm>
          <a:prstGeom prst="rect">
            <a:avLst/>
          </a:prstGeom>
          <a:noFill/>
          <a:ln/>
        </p:spPr>
        <p:txBody>
          <a:bodyPr wrap="none" lIns="0" tIns="0" rIns="0" bIns="0" rtlCol="0" anchor="t"/>
          <a:lstStyle/>
          <a:p>
            <a:pPr marL="0" indent="0" algn="ctr">
              <a:lnSpc>
                <a:spcPts val="2350"/>
              </a:lnSpc>
              <a:buNone/>
            </a:pPr>
            <a:r>
              <a:rPr lang="en-US" sz="2350" b="1" kern="0" spc="-72" dirty="0">
                <a:solidFill>
                  <a:srgbClr val="272525"/>
                </a:solidFill>
                <a:latin typeface="Poppins" panose="00000500000000000000" pitchFamily="2" charset="0"/>
                <a:ea typeface="Inter Bold" pitchFamily="34" charset="-122"/>
                <a:cs typeface="Poppins" panose="00000500000000000000" pitchFamily="2" charset="0"/>
              </a:rPr>
              <a:t>3</a:t>
            </a:r>
            <a:endParaRPr lang="en-US" sz="2350" dirty="0">
              <a:latin typeface="Poppins" panose="00000500000000000000" pitchFamily="2" charset="0"/>
              <a:cs typeface="Poppins" panose="00000500000000000000" pitchFamily="2" charset="0"/>
            </a:endParaRPr>
          </a:p>
        </p:txBody>
      </p:sp>
      <p:sp>
        <p:nvSpPr>
          <p:cNvPr id="14" name="Text 11"/>
          <p:cNvSpPr/>
          <p:nvPr/>
        </p:nvSpPr>
        <p:spPr>
          <a:xfrm>
            <a:off x="1370528" y="4914186"/>
            <a:ext cx="2538174" cy="317302"/>
          </a:xfrm>
          <a:prstGeom prst="rect">
            <a:avLst/>
          </a:prstGeom>
          <a:noFill/>
          <a:ln/>
        </p:spPr>
        <p:txBody>
          <a:bodyPr wrap="none" lIns="0" tIns="0" rIns="0" bIns="0" rtlCol="0" anchor="t"/>
          <a:lstStyle/>
          <a:p>
            <a:pPr marL="0" indent="0">
              <a:lnSpc>
                <a:spcPts val="2450"/>
              </a:lnSpc>
              <a:buNone/>
            </a:pPr>
            <a:r>
              <a:rPr lang="en-US" sz="1950" b="1" kern="0" spc="-60" dirty="0">
                <a:solidFill>
                  <a:srgbClr val="272525"/>
                </a:solidFill>
                <a:latin typeface="Poppins" panose="00000500000000000000" pitchFamily="2" charset="0"/>
                <a:ea typeface="Inter Bold" pitchFamily="34" charset="-122"/>
                <a:cs typeface="Poppins" panose="00000500000000000000" pitchFamily="2" charset="0"/>
              </a:rPr>
              <a:t>Analisis Data Sulit</a:t>
            </a:r>
            <a:endParaRPr lang="en-US" sz="1950" dirty="0">
              <a:latin typeface="Poppins" panose="00000500000000000000" pitchFamily="2" charset="0"/>
              <a:cs typeface="Poppins" panose="00000500000000000000" pitchFamily="2" charset="0"/>
            </a:endParaRPr>
          </a:p>
        </p:txBody>
      </p:sp>
      <p:sp>
        <p:nvSpPr>
          <p:cNvPr id="15" name="Text 12"/>
          <p:cNvSpPr/>
          <p:nvPr/>
        </p:nvSpPr>
        <p:spPr>
          <a:xfrm>
            <a:off x="1370528" y="5353288"/>
            <a:ext cx="7062788" cy="649605"/>
          </a:xfrm>
          <a:prstGeom prst="rect">
            <a:avLst/>
          </a:prstGeom>
          <a:noFill/>
          <a:ln/>
        </p:spPr>
        <p:txBody>
          <a:bodyPr wrap="square" lIns="0" tIns="0" rIns="0" bIns="0" rtlCol="0" anchor="t"/>
          <a:lstStyle/>
          <a:p>
            <a:pPr marL="0" indent="0">
              <a:lnSpc>
                <a:spcPts val="2550"/>
              </a:lnSpc>
              <a:buNone/>
            </a:pPr>
            <a:r>
              <a:rPr lang="en-US" sz="1550" kern="0" spc="-32" dirty="0">
                <a:solidFill>
                  <a:srgbClr val="272525"/>
                </a:solidFill>
                <a:latin typeface="Poppins" panose="00000500000000000000" pitchFamily="2" charset="0"/>
                <a:ea typeface="Inter" pitchFamily="34" charset="-122"/>
                <a:cs typeface="Poppins" panose="00000500000000000000" pitchFamily="2" charset="0"/>
              </a:rPr>
              <a:t>Data inventaris yang tidak terstruktur sulit untuk dianalisis sehingga sulit untuk membuat keputusan yang tepat terkait pengelolaan inventaris.</a:t>
            </a:r>
            <a:endParaRPr lang="en-US" sz="1550" dirty="0">
              <a:latin typeface="Poppins" panose="00000500000000000000" pitchFamily="2" charset="0"/>
              <a:cs typeface="Poppins" panose="00000500000000000000" pitchFamily="2" charset="0"/>
            </a:endParaRPr>
          </a:p>
        </p:txBody>
      </p:sp>
      <p:sp>
        <p:nvSpPr>
          <p:cNvPr id="16" name="Shape 13"/>
          <p:cNvSpPr/>
          <p:nvPr/>
        </p:nvSpPr>
        <p:spPr>
          <a:xfrm>
            <a:off x="710684" y="6434257"/>
            <a:ext cx="456843" cy="456843"/>
          </a:xfrm>
          <a:prstGeom prst="roundRect">
            <a:avLst>
              <a:gd name="adj" fmla="val 18668"/>
            </a:avLst>
          </a:prstGeom>
          <a:solidFill>
            <a:srgbClr val="DADBF1"/>
          </a:solidFill>
          <a:ln w="7620">
            <a:solidFill>
              <a:srgbClr val="C0C1D7"/>
            </a:solidFill>
            <a:prstDash val="solid"/>
          </a:ln>
        </p:spPr>
      </p:sp>
      <p:sp>
        <p:nvSpPr>
          <p:cNvPr id="17" name="Text 14"/>
          <p:cNvSpPr/>
          <p:nvPr/>
        </p:nvSpPr>
        <p:spPr>
          <a:xfrm>
            <a:off x="840581" y="6510338"/>
            <a:ext cx="196929" cy="304562"/>
          </a:xfrm>
          <a:prstGeom prst="rect">
            <a:avLst/>
          </a:prstGeom>
          <a:noFill/>
          <a:ln/>
        </p:spPr>
        <p:txBody>
          <a:bodyPr wrap="none" lIns="0" tIns="0" rIns="0" bIns="0" rtlCol="0" anchor="t"/>
          <a:lstStyle/>
          <a:p>
            <a:pPr marL="0" indent="0" algn="ctr">
              <a:lnSpc>
                <a:spcPts val="2350"/>
              </a:lnSpc>
              <a:buNone/>
            </a:pPr>
            <a:r>
              <a:rPr lang="en-US" sz="2350" b="1" kern="0" spc="-72" dirty="0">
                <a:solidFill>
                  <a:srgbClr val="272525"/>
                </a:solidFill>
                <a:latin typeface="Poppins" panose="00000500000000000000" pitchFamily="2" charset="0"/>
                <a:ea typeface="Inter Bold" pitchFamily="34" charset="-122"/>
                <a:cs typeface="Poppins" panose="00000500000000000000" pitchFamily="2" charset="0"/>
              </a:rPr>
              <a:t>4</a:t>
            </a:r>
            <a:endParaRPr lang="en-US" sz="2350" dirty="0">
              <a:latin typeface="Poppins" panose="00000500000000000000" pitchFamily="2" charset="0"/>
              <a:cs typeface="Poppins" panose="00000500000000000000" pitchFamily="2" charset="0"/>
            </a:endParaRPr>
          </a:p>
        </p:txBody>
      </p:sp>
      <p:sp>
        <p:nvSpPr>
          <p:cNvPr id="18" name="Text 15"/>
          <p:cNvSpPr/>
          <p:nvPr/>
        </p:nvSpPr>
        <p:spPr>
          <a:xfrm>
            <a:off x="1370528" y="6434257"/>
            <a:ext cx="6006108" cy="317302"/>
          </a:xfrm>
          <a:prstGeom prst="rect">
            <a:avLst/>
          </a:prstGeom>
          <a:noFill/>
          <a:ln/>
        </p:spPr>
        <p:txBody>
          <a:bodyPr wrap="none" lIns="0" tIns="0" rIns="0" bIns="0" rtlCol="0" anchor="t"/>
          <a:lstStyle/>
          <a:p>
            <a:pPr marL="0" indent="0">
              <a:lnSpc>
                <a:spcPts val="2450"/>
              </a:lnSpc>
              <a:buNone/>
            </a:pPr>
            <a:r>
              <a:rPr lang="en-US" sz="1950" b="1" kern="0" spc="-60" dirty="0">
                <a:solidFill>
                  <a:srgbClr val="272525"/>
                </a:solidFill>
                <a:latin typeface="Poppins" panose="00000500000000000000" pitchFamily="2" charset="0"/>
                <a:ea typeface="Inter Bold" pitchFamily="34" charset="-122"/>
                <a:cs typeface="Poppins" panose="00000500000000000000" pitchFamily="2" charset="0"/>
              </a:rPr>
              <a:t>Kerugian Akibat Kehilangan atau Kerusakan Barang</a:t>
            </a:r>
            <a:endParaRPr lang="en-US" sz="1950" dirty="0">
              <a:latin typeface="Poppins" panose="00000500000000000000" pitchFamily="2" charset="0"/>
              <a:cs typeface="Poppins" panose="00000500000000000000" pitchFamily="2" charset="0"/>
            </a:endParaRPr>
          </a:p>
        </p:txBody>
      </p:sp>
      <p:sp>
        <p:nvSpPr>
          <p:cNvPr id="19" name="Text 16"/>
          <p:cNvSpPr/>
          <p:nvPr/>
        </p:nvSpPr>
        <p:spPr>
          <a:xfrm>
            <a:off x="1370528" y="6873359"/>
            <a:ext cx="7062788" cy="649605"/>
          </a:xfrm>
          <a:prstGeom prst="rect">
            <a:avLst/>
          </a:prstGeom>
          <a:noFill/>
          <a:ln/>
        </p:spPr>
        <p:txBody>
          <a:bodyPr wrap="square" lIns="0" tIns="0" rIns="0" bIns="0" rtlCol="0" anchor="t"/>
          <a:lstStyle/>
          <a:p>
            <a:pPr marL="0" indent="0">
              <a:lnSpc>
                <a:spcPts val="2550"/>
              </a:lnSpc>
              <a:buNone/>
            </a:pPr>
            <a:r>
              <a:rPr lang="en-US" sz="1550" kern="0" spc="-32" dirty="0">
                <a:solidFill>
                  <a:srgbClr val="272525"/>
                </a:solidFill>
                <a:latin typeface="Poppins" panose="00000500000000000000" pitchFamily="2" charset="0"/>
                <a:ea typeface="Inter" pitchFamily="34" charset="-122"/>
                <a:cs typeface="Poppins" panose="00000500000000000000" pitchFamily="2" charset="0"/>
              </a:rPr>
              <a:t>Sulit untuk melacak keberadaan barang sehingga sering terjadi kehilangan atau kerusakan barang yang tidak tercatat.</a:t>
            </a:r>
            <a:endParaRPr lang="en-US" sz="1550" dirty="0">
              <a:latin typeface="Poppins" panose="00000500000000000000" pitchFamily="2" charset="0"/>
              <a:cs typeface="Poppins" panose="00000500000000000000" pitchFamily="2"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91501" y="812602"/>
            <a:ext cx="5751433" cy="718899"/>
          </a:xfrm>
          <a:prstGeom prst="rect">
            <a:avLst/>
          </a:prstGeom>
          <a:noFill/>
          <a:ln/>
        </p:spPr>
        <p:txBody>
          <a:bodyPr wrap="none" lIns="0" tIns="0" rIns="0" bIns="0" rtlCol="0" anchor="t"/>
          <a:lstStyle/>
          <a:p>
            <a:pPr marL="0" indent="0">
              <a:lnSpc>
                <a:spcPts val="5650"/>
              </a:lnSpc>
              <a:buNone/>
            </a:pPr>
            <a:r>
              <a:rPr lang="en-US" sz="4500" b="1" kern="0" spc="-136" dirty="0" err="1">
                <a:solidFill>
                  <a:srgbClr val="000000"/>
                </a:solidFill>
                <a:latin typeface="Poppins" panose="00000500000000000000" pitchFamily="2" charset="0"/>
                <a:ea typeface="Inter Bold" pitchFamily="34" charset="-122"/>
                <a:cs typeface="Poppins" panose="00000500000000000000" pitchFamily="2" charset="0"/>
              </a:rPr>
              <a:t>Tujuan</a:t>
            </a:r>
            <a:r>
              <a:rPr lang="en-US" sz="4500" b="1" kern="0" spc="-136" dirty="0">
                <a:solidFill>
                  <a:srgbClr val="000000"/>
                </a:solidFill>
                <a:latin typeface="Poppins" panose="00000500000000000000" pitchFamily="2" charset="0"/>
                <a:ea typeface="Inter Bold" pitchFamily="34" charset="-122"/>
                <a:cs typeface="Poppins" panose="00000500000000000000" pitchFamily="2" charset="0"/>
              </a:rPr>
              <a:t> </a:t>
            </a:r>
            <a:r>
              <a:rPr lang="en-US" sz="4500" b="1" kern="0" spc="-136" dirty="0" err="1">
                <a:solidFill>
                  <a:srgbClr val="000000"/>
                </a:solidFill>
                <a:latin typeface="Poppins" panose="00000500000000000000" pitchFamily="2" charset="0"/>
                <a:ea typeface="Inter Bold" pitchFamily="34" charset="-122"/>
                <a:cs typeface="Poppins" panose="00000500000000000000" pitchFamily="2" charset="0"/>
              </a:rPr>
              <a:t>Sistem</a:t>
            </a:r>
            <a:endParaRPr lang="en-US" sz="4500" dirty="0">
              <a:latin typeface="Poppins" panose="00000500000000000000" pitchFamily="2" charset="0"/>
              <a:cs typeface="Poppins" panose="00000500000000000000" pitchFamily="2" charset="0"/>
            </a:endParaRPr>
          </a:p>
        </p:txBody>
      </p:sp>
      <p:sp>
        <p:nvSpPr>
          <p:cNvPr id="4" name="Shape 1"/>
          <p:cNvSpPr/>
          <p:nvPr/>
        </p:nvSpPr>
        <p:spPr>
          <a:xfrm>
            <a:off x="6621304" y="1876544"/>
            <a:ext cx="30480" cy="5540335"/>
          </a:xfrm>
          <a:prstGeom prst="roundRect">
            <a:avLst>
              <a:gd name="adj" fmla="val 317010"/>
            </a:avLst>
          </a:prstGeom>
          <a:solidFill>
            <a:srgbClr val="C0C1D7"/>
          </a:solidFill>
          <a:ln/>
        </p:spPr>
      </p:sp>
      <p:sp>
        <p:nvSpPr>
          <p:cNvPr id="5" name="Shape 2"/>
          <p:cNvSpPr/>
          <p:nvPr/>
        </p:nvSpPr>
        <p:spPr>
          <a:xfrm>
            <a:off x="6864846" y="2378750"/>
            <a:ext cx="805101" cy="30480"/>
          </a:xfrm>
          <a:prstGeom prst="roundRect">
            <a:avLst>
              <a:gd name="adj" fmla="val 317010"/>
            </a:avLst>
          </a:prstGeom>
          <a:solidFill>
            <a:srgbClr val="C0C1D7"/>
          </a:solidFill>
          <a:ln/>
        </p:spPr>
      </p:sp>
      <p:sp>
        <p:nvSpPr>
          <p:cNvPr id="6" name="Shape 3"/>
          <p:cNvSpPr/>
          <p:nvPr/>
        </p:nvSpPr>
        <p:spPr>
          <a:xfrm>
            <a:off x="6377761" y="2135267"/>
            <a:ext cx="517565" cy="517565"/>
          </a:xfrm>
          <a:prstGeom prst="roundRect">
            <a:avLst>
              <a:gd name="adj" fmla="val 18669"/>
            </a:avLst>
          </a:prstGeom>
          <a:solidFill>
            <a:srgbClr val="DADBF1"/>
          </a:solidFill>
          <a:ln w="7620">
            <a:solidFill>
              <a:srgbClr val="C0C1D7"/>
            </a:solidFill>
            <a:prstDash val="solid"/>
          </a:ln>
        </p:spPr>
      </p:sp>
      <p:sp>
        <p:nvSpPr>
          <p:cNvPr id="7" name="Text 4"/>
          <p:cNvSpPr/>
          <p:nvPr/>
        </p:nvSpPr>
        <p:spPr>
          <a:xfrm>
            <a:off x="6567309" y="2221468"/>
            <a:ext cx="138470" cy="345043"/>
          </a:xfrm>
          <a:prstGeom prst="rect">
            <a:avLst/>
          </a:prstGeom>
          <a:noFill/>
          <a:ln/>
        </p:spPr>
        <p:txBody>
          <a:bodyPr wrap="none" lIns="0" tIns="0" rIns="0" bIns="0" rtlCol="0" anchor="t"/>
          <a:lstStyle/>
          <a:p>
            <a:pPr marL="0" indent="0" algn="ctr">
              <a:lnSpc>
                <a:spcPts val="2700"/>
              </a:lnSpc>
              <a:buNone/>
            </a:pPr>
            <a:r>
              <a:rPr lang="en-US" sz="2700" b="1" kern="0" spc="-82" dirty="0">
                <a:solidFill>
                  <a:srgbClr val="272525"/>
                </a:solidFill>
                <a:latin typeface="Poppins" panose="00000500000000000000" pitchFamily="2" charset="0"/>
                <a:ea typeface="Inter Bold" pitchFamily="34" charset="-122"/>
                <a:cs typeface="Poppins" panose="00000500000000000000" pitchFamily="2" charset="0"/>
              </a:rPr>
              <a:t>1</a:t>
            </a:r>
            <a:endParaRPr lang="en-US" sz="2700" dirty="0">
              <a:latin typeface="Poppins" panose="00000500000000000000" pitchFamily="2" charset="0"/>
              <a:cs typeface="Poppins" panose="00000500000000000000" pitchFamily="2" charset="0"/>
            </a:endParaRPr>
          </a:p>
        </p:txBody>
      </p:sp>
      <p:sp>
        <p:nvSpPr>
          <p:cNvPr id="8" name="Text 5"/>
          <p:cNvSpPr/>
          <p:nvPr/>
        </p:nvSpPr>
        <p:spPr>
          <a:xfrm>
            <a:off x="7901821" y="2106573"/>
            <a:ext cx="2888337" cy="359331"/>
          </a:xfrm>
          <a:prstGeom prst="rect">
            <a:avLst/>
          </a:prstGeom>
          <a:noFill/>
          <a:ln/>
        </p:spPr>
        <p:txBody>
          <a:bodyPr wrap="none" lIns="0" tIns="0" rIns="0" bIns="0" rtlCol="0" anchor="t"/>
          <a:lstStyle/>
          <a:p>
            <a:pPr marL="0" indent="0" algn="l">
              <a:lnSpc>
                <a:spcPts val="2800"/>
              </a:lnSpc>
              <a:buNone/>
            </a:pPr>
            <a:r>
              <a:rPr lang="en-US" sz="2250" b="1" kern="0" spc="-68" dirty="0">
                <a:solidFill>
                  <a:srgbClr val="272525"/>
                </a:solidFill>
                <a:latin typeface="Poppins" panose="00000500000000000000" pitchFamily="2" charset="0"/>
                <a:ea typeface="Inter Bold" pitchFamily="34" charset="-122"/>
                <a:cs typeface="Poppins" panose="00000500000000000000" pitchFamily="2" charset="0"/>
              </a:rPr>
              <a:t>Pencatatan Inventaris</a:t>
            </a:r>
            <a:endParaRPr lang="en-US" sz="2250" dirty="0">
              <a:latin typeface="Poppins" panose="00000500000000000000" pitchFamily="2" charset="0"/>
              <a:cs typeface="Poppins" panose="00000500000000000000" pitchFamily="2" charset="0"/>
            </a:endParaRPr>
          </a:p>
        </p:txBody>
      </p:sp>
      <p:sp>
        <p:nvSpPr>
          <p:cNvPr id="9" name="Text 6"/>
          <p:cNvSpPr/>
          <p:nvPr/>
        </p:nvSpPr>
        <p:spPr>
          <a:xfrm>
            <a:off x="7901821" y="2603897"/>
            <a:ext cx="5923478" cy="736044"/>
          </a:xfrm>
          <a:prstGeom prst="rect">
            <a:avLst/>
          </a:prstGeom>
          <a:noFill/>
          <a:ln/>
        </p:spPr>
        <p:txBody>
          <a:bodyPr wrap="square" lIns="0" tIns="0" rIns="0" bIns="0" rtlCol="0" anchor="t"/>
          <a:lstStyle/>
          <a:p>
            <a:pPr marL="0" indent="0" algn="l">
              <a:lnSpc>
                <a:spcPts val="2850"/>
              </a:lnSpc>
              <a:buNone/>
            </a:pPr>
            <a:r>
              <a:rPr lang="en-US" sz="1800" kern="0" spc="-36" dirty="0">
                <a:solidFill>
                  <a:srgbClr val="272525"/>
                </a:solidFill>
                <a:latin typeface="Poppins" panose="00000500000000000000" pitchFamily="2" charset="0"/>
                <a:ea typeface="Inter" pitchFamily="34" charset="-122"/>
                <a:cs typeface="Poppins" panose="00000500000000000000" pitchFamily="2" charset="0"/>
              </a:rPr>
              <a:t>Pencatatan inventaris - penerimaan, pengeluaran, dan stok barang.</a:t>
            </a:r>
            <a:endParaRPr lang="en-US" sz="1800" dirty="0">
              <a:latin typeface="Poppins" panose="00000500000000000000" pitchFamily="2" charset="0"/>
              <a:cs typeface="Poppins" panose="00000500000000000000" pitchFamily="2" charset="0"/>
            </a:endParaRPr>
          </a:p>
        </p:txBody>
      </p:sp>
      <p:sp>
        <p:nvSpPr>
          <p:cNvPr id="10" name="Shape 7"/>
          <p:cNvSpPr/>
          <p:nvPr/>
        </p:nvSpPr>
        <p:spPr>
          <a:xfrm>
            <a:off x="6864846" y="4302204"/>
            <a:ext cx="805101" cy="30480"/>
          </a:xfrm>
          <a:prstGeom prst="roundRect">
            <a:avLst>
              <a:gd name="adj" fmla="val 317010"/>
            </a:avLst>
          </a:prstGeom>
          <a:solidFill>
            <a:srgbClr val="C0C1D7"/>
          </a:solidFill>
          <a:ln/>
        </p:spPr>
      </p:sp>
      <p:sp>
        <p:nvSpPr>
          <p:cNvPr id="11" name="Shape 8"/>
          <p:cNvSpPr/>
          <p:nvPr/>
        </p:nvSpPr>
        <p:spPr>
          <a:xfrm>
            <a:off x="6377761" y="4058722"/>
            <a:ext cx="517565" cy="517565"/>
          </a:xfrm>
          <a:prstGeom prst="roundRect">
            <a:avLst>
              <a:gd name="adj" fmla="val 18669"/>
            </a:avLst>
          </a:prstGeom>
          <a:solidFill>
            <a:srgbClr val="DADBF1"/>
          </a:solidFill>
          <a:ln w="7620">
            <a:solidFill>
              <a:srgbClr val="C0C1D7"/>
            </a:solidFill>
            <a:prstDash val="solid"/>
          </a:ln>
        </p:spPr>
      </p:sp>
      <p:sp>
        <p:nvSpPr>
          <p:cNvPr id="12" name="Text 9"/>
          <p:cNvSpPr/>
          <p:nvPr/>
        </p:nvSpPr>
        <p:spPr>
          <a:xfrm>
            <a:off x="6533019" y="4144923"/>
            <a:ext cx="206931" cy="345043"/>
          </a:xfrm>
          <a:prstGeom prst="rect">
            <a:avLst/>
          </a:prstGeom>
          <a:noFill/>
          <a:ln/>
        </p:spPr>
        <p:txBody>
          <a:bodyPr wrap="none" lIns="0" tIns="0" rIns="0" bIns="0" rtlCol="0" anchor="t"/>
          <a:lstStyle/>
          <a:p>
            <a:pPr marL="0" indent="0" algn="ctr">
              <a:lnSpc>
                <a:spcPts val="2700"/>
              </a:lnSpc>
              <a:buNone/>
            </a:pPr>
            <a:r>
              <a:rPr lang="en-US" sz="2700" b="1" kern="0" spc="-82" dirty="0">
                <a:solidFill>
                  <a:srgbClr val="272525"/>
                </a:solidFill>
                <a:latin typeface="Poppins" panose="00000500000000000000" pitchFamily="2" charset="0"/>
                <a:ea typeface="Inter Bold" pitchFamily="34" charset="-122"/>
                <a:cs typeface="Poppins" panose="00000500000000000000" pitchFamily="2" charset="0"/>
              </a:rPr>
              <a:t>2</a:t>
            </a:r>
            <a:endParaRPr lang="en-US" sz="2700" dirty="0">
              <a:latin typeface="Poppins" panose="00000500000000000000" pitchFamily="2" charset="0"/>
              <a:cs typeface="Poppins" panose="00000500000000000000" pitchFamily="2" charset="0"/>
            </a:endParaRPr>
          </a:p>
        </p:txBody>
      </p:sp>
      <p:sp>
        <p:nvSpPr>
          <p:cNvPr id="13" name="Text 10"/>
          <p:cNvSpPr/>
          <p:nvPr/>
        </p:nvSpPr>
        <p:spPr>
          <a:xfrm>
            <a:off x="7901821" y="4030027"/>
            <a:ext cx="5344358" cy="359331"/>
          </a:xfrm>
          <a:prstGeom prst="rect">
            <a:avLst/>
          </a:prstGeom>
          <a:noFill/>
          <a:ln/>
        </p:spPr>
        <p:txBody>
          <a:bodyPr wrap="none" lIns="0" tIns="0" rIns="0" bIns="0" rtlCol="0" anchor="t"/>
          <a:lstStyle/>
          <a:p>
            <a:pPr marL="0" indent="0" algn="l">
              <a:lnSpc>
                <a:spcPts val="2800"/>
              </a:lnSpc>
              <a:buNone/>
            </a:pPr>
            <a:r>
              <a:rPr lang="en-US" sz="2250" b="1" kern="0" spc="-68" dirty="0">
                <a:solidFill>
                  <a:srgbClr val="272525"/>
                </a:solidFill>
                <a:latin typeface="Poppins" panose="00000500000000000000" pitchFamily="2" charset="0"/>
                <a:ea typeface="Inter Bold" pitchFamily="34" charset="-122"/>
                <a:cs typeface="Poppins" panose="00000500000000000000" pitchFamily="2" charset="0"/>
              </a:rPr>
              <a:t>Pencarian dan Pelaporan Data Inventaris</a:t>
            </a:r>
            <a:endParaRPr lang="en-US" sz="2250" dirty="0">
              <a:latin typeface="Poppins" panose="00000500000000000000" pitchFamily="2" charset="0"/>
              <a:cs typeface="Poppins" panose="00000500000000000000" pitchFamily="2" charset="0"/>
            </a:endParaRPr>
          </a:p>
        </p:txBody>
      </p:sp>
      <p:sp>
        <p:nvSpPr>
          <p:cNvPr id="14" name="Text 11"/>
          <p:cNvSpPr/>
          <p:nvPr/>
        </p:nvSpPr>
        <p:spPr>
          <a:xfrm>
            <a:off x="7901821" y="4527352"/>
            <a:ext cx="5923478" cy="736044"/>
          </a:xfrm>
          <a:prstGeom prst="rect">
            <a:avLst/>
          </a:prstGeom>
          <a:noFill/>
          <a:ln/>
        </p:spPr>
        <p:txBody>
          <a:bodyPr wrap="square" lIns="0" tIns="0" rIns="0" bIns="0" rtlCol="0" anchor="t"/>
          <a:lstStyle/>
          <a:p>
            <a:pPr marL="0" indent="0" algn="l">
              <a:lnSpc>
                <a:spcPts val="2850"/>
              </a:lnSpc>
              <a:buNone/>
            </a:pPr>
            <a:r>
              <a:rPr lang="en-US" sz="1800" kern="0" spc="-36" dirty="0">
                <a:solidFill>
                  <a:srgbClr val="272525"/>
                </a:solidFill>
                <a:latin typeface="Poppins" panose="00000500000000000000" pitchFamily="2" charset="0"/>
                <a:ea typeface="Inter" pitchFamily="34" charset="-122"/>
                <a:cs typeface="Poppins" panose="00000500000000000000" pitchFamily="2" charset="0"/>
              </a:rPr>
              <a:t>Pencarian dan pelaporan data inventaris - menyediakan laporan otomatis.</a:t>
            </a:r>
            <a:endParaRPr lang="en-US" sz="1800" dirty="0">
              <a:latin typeface="Poppins" panose="00000500000000000000" pitchFamily="2" charset="0"/>
              <a:cs typeface="Poppins" panose="00000500000000000000" pitchFamily="2" charset="0"/>
            </a:endParaRPr>
          </a:p>
        </p:txBody>
      </p:sp>
      <p:sp>
        <p:nvSpPr>
          <p:cNvPr id="15" name="Shape 12"/>
          <p:cNvSpPr/>
          <p:nvPr/>
        </p:nvSpPr>
        <p:spPr>
          <a:xfrm>
            <a:off x="6864846" y="6225659"/>
            <a:ext cx="805101" cy="30480"/>
          </a:xfrm>
          <a:prstGeom prst="roundRect">
            <a:avLst>
              <a:gd name="adj" fmla="val 317010"/>
            </a:avLst>
          </a:prstGeom>
          <a:solidFill>
            <a:srgbClr val="C0C1D7"/>
          </a:solidFill>
          <a:ln/>
        </p:spPr>
      </p:sp>
      <p:sp>
        <p:nvSpPr>
          <p:cNvPr id="16" name="Shape 13"/>
          <p:cNvSpPr/>
          <p:nvPr/>
        </p:nvSpPr>
        <p:spPr>
          <a:xfrm>
            <a:off x="6377761" y="5982176"/>
            <a:ext cx="517565" cy="517565"/>
          </a:xfrm>
          <a:prstGeom prst="roundRect">
            <a:avLst>
              <a:gd name="adj" fmla="val 18669"/>
            </a:avLst>
          </a:prstGeom>
          <a:solidFill>
            <a:srgbClr val="DADBF1"/>
          </a:solidFill>
          <a:ln w="7620">
            <a:solidFill>
              <a:srgbClr val="C0C1D7"/>
            </a:solidFill>
            <a:prstDash val="solid"/>
          </a:ln>
        </p:spPr>
      </p:sp>
      <p:sp>
        <p:nvSpPr>
          <p:cNvPr id="17" name="Text 14"/>
          <p:cNvSpPr/>
          <p:nvPr/>
        </p:nvSpPr>
        <p:spPr>
          <a:xfrm>
            <a:off x="6530280" y="6068378"/>
            <a:ext cx="212408" cy="345043"/>
          </a:xfrm>
          <a:prstGeom prst="rect">
            <a:avLst/>
          </a:prstGeom>
          <a:noFill/>
          <a:ln/>
        </p:spPr>
        <p:txBody>
          <a:bodyPr wrap="none" lIns="0" tIns="0" rIns="0" bIns="0" rtlCol="0" anchor="t"/>
          <a:lstStyle/>
          <a:p>
            <a:pPr marL="0" indent="0" algn="ctr">
              <a:lnSpc>
                <a:spcPts val="2700"/>
              </a:lnSpc>
              <a:buNone/>
            </a:pPr>
            <a:r>
              <a:rPr lang="en-US" sz="2700" b="1" kern="0" spc="-82" dirty="0">
                <a:solidFill>
                  <a:srgbClr val="272525"/>
                </a:solidFill>
                <a:latin typeface="Poppins" panose="00000500000000000000" pitchFamily="2" charset="0"/>
                <a:ea typeface="Inter Bold" pitchFamily="34" charset="-122"/>
                <a:cs typeface="Poppins" panose="00000500000000000000" pitchFamily="2" charset="0"/>
              </a:rPr>
              <a:t>3</a:t>
            </a:r>
            <a:endParaRPr lang="en-US" sz="2700" dirty="0">
              <a:latin typeface="Poppins" panose="00000500000000000000" pitchFamily="2" charset="0"/>
              <a:cs typeface="Poppins" panose="00000500000000000000" pitchFamily="2" charset="0"/>
            </a:endParaRPr>
          </a:p>
        </p:txBody>
      </p:sp>
      <p:sp>
        <p:nvSpPr>
          <p:cNvPr id="18" name="Text 15"/>
          <p:cNvSpPr/>
          <p:nvPr/>
        </p:nvSpPr>
        <p:spPr>
          <a:xfrm>
            <a:off x="7901821" y="5953482"/>
            <a:ext cx="2875717" cy="359331"/>
          </a:xfrm>
          <a:prstGeom prst="rect">
            <a:avLst/>
          </a:prstGeom>
          <a:noFill/>
          <a:ln/>
        </p:spPr>
        <p:txBody>
          <a:bodyPr wrap="none" lIns="0" tIns="0" rIns="0" bIns="0" rtlCol="0" anchor="t"/>
          <a:lstStyle/>
          <a:p>
            <a:pPr marL="0" indent="0" algn="l">
              <a:lnSpc>
                <a:spcPts val="2800"/>
              </a:lnSpc>
              <a:buNone/>
            </a:pPr>
            <a:r>
              <a:rPr lang="en-US" sz="2250" b="1" kern="0" spc="-68" dirty="0">
                <a:solidFill>
                  <a:srgbClr val="272525"/>
                </a:solidFill>
                <a:latin typeface="Poppins" panose="00000500000000000000" pitchFamily="2" charset="0"/>
                <a:ea typeface="Inter Bold" pitchFamily="34" charset="-122"/>
                <a:cs typeface="Poppins" panose="00000500000000000000" pitchFamily="2" charset="0"/>
              </a:rPr>
              <a:t>Integrasi Data</a:t>
            </a:r>
            <a:endParaRPr lang="en-US" sz="2250" dirty="0">
              <a:latin typeface="Poppins" panose="00000500000000000000" pitchFamily="2" charset="0"/>
              <a:cs typeface="Poppins" panose="00000500000000000000" pitchFamily="2" charset="0"/>
            </a:endParaRPr>
          </a:p>
        </p:txBody>
      </p:sp>
      <p:sp>
        <p:nvSpPr>
          <p:cNvPr id="19" name="Text 16"/>
          <p:cNvSpPr/>
          <p:nvPr/>
        </p:nvSpPr>
        <p:spPr>
          <a:xfrm>
            <a:off x="7901821" y="6450806"/>
            <a:ext cx="5923478" cy="736044"/>
          </a:xfrm>
          <a:prstGeom prst="rect">
            <a:avLst/>
          </a:prstGeom>
          <a:noFill/>
          <a:ln/>
        </p:spPr>
        <p:txBody>
          <a:bodyPr wrap="square" lIns="0" tIns="0" rIns="0" bIns="0" rtlCol="0" anchor="t"/>
          <a:lstStyle/>
          <a:p>
            <a:pPr marL="0" indent="0" algn="l">
              <a:lnSpc>
                <a:spcPts val="2850"/>
              </a:lnSpc>
              <a:buNone/>
            </a:pPr>
            <a:r>
              <a:rPr lang="en-US" sz="1800" kern="0" spc="-36" dirty="0">
                <a:solidFill>
                  <a:srgbClr val="272525"/>
                </a:solidFill>
                <a:latin typeface="Poppins" panose="00000500000000000000" pitchFamily="2" charset="0"/>
                <a:ea typeface="Inter" pitchFamily="34" charset="-122"/>
                <a:cs typeface="Poppins" panose="00000500000000000000" pitchFamily="2" charset="0"/>
              </a:rPr>
              <a:t>Integrasi data - apabila perlu, dengan sistem keuangan dan produksi perusahaan.</a:t>
            </a:r>
            <a:endParaRPr lang="en-US" sz="1800" dirty="0">
              <a:latin typeface="Poppins" panose="00000500000000000000" pitchFamily="2" charset="0"/>
              <a:cs typeface="Poppins" panose="00000500000000000000" pitchFamily="2" charset="0"/>
            </a:endParaRPr>
          </a:p>
        </p:txBody>
      </p:sp>
      <p:sp>
        <p:nvSpPr>
          <p:cNvPr id="20" name="Rectangle: Rounded Corners 19">
            <a:extLst>
              <a:ext uri="{FF2B5EF4-FFF2-40B4-BE49-F238E27FC236}">
                <a16:creationId xmlns:a16="http://schemas.microsoft.com/office/drawing/2014/main" id="{1FF9D70C-2739-4666-BDFD-CF347324C61A}"/>
              </a:ext>
            </a:extLst>
          </p:cNvPr>
          <p:cNvSpPr/>
          <p:nvPr/>
        </p:nvSpPr>
        <p:spPr>
          <a:xfrm>
            <a:off x="12879092"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FF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3280" y="595193"/>
            <a:ext cx="5406866" cy="675799"/>
          </a:xfrm>
          <a:prstGeom prst="rect">
            <a:avLst/>
          </a:prstGeom>
          <a:noFill/>
          <a:ln/>
        </p:spPr>
        <p:txBody>
          <a:bodyPr wrap="none" lIns="0" tIns="0" rIns="0" bIns="0" rtlCol="0" anchor="t"/>
          <a:lstStyle/>
          <a:p>
            <a:pPr marL="0" indent="0">
              <a:lnSpc>
                <a:spcPts val="5300"/>
              </a:lnSpc>
              <a:buNone/>
            </a:pPr>
            <a:r>
              <a:rPr lang="en-US" sz="4250" b="1" kern="0" spc="-128" dirty="0" err="1">
                <a:solidFill>
                  <a:srgbClr val="000000"/>
                </a:solidFill>
                <a:latin typeface="Poppins" panose="00000500000000000000" pitchFamily="2" charset="0"/>
                <a:ea typeface="Inter Bold" pitchFamily="34" charset="-122"/>
                <a:cs typeface="Poppins" panose="00000500000000000000" pitchFamily="2" charset="0"/>
              </a:rPr>
              <a:t>Manfaat</a:t>
            </a:r>
            <a:endParaRPr lang="en-US" sz="4250" dirty="0">
              <a:latin typeface="Poppins" panose="00000500000000000000" pitchFamily="2" charset="0"/>
              <a:cs typeface="Poppins" panose="00000500000000000000" pitchFamily="2" charset="0"/>
            </a:endParaRPr>
          </a:p>
        </p:txBody>
      </p:sp>
      <p:sp>
        <p:nvSpPr>
          <p:cNvPr id="4" name="Shape 1"/>
          <p:cNvSpPr/>
          <p:nvPr/>
        </p:nvSpPr>
        <p:spPr>
          <a:xfrm>
            <a:off x="6243280" y="1595318"/>
            <a:ext cx="7630239" cy="1606987"/>
          </a:xfrm>
          <a:prstGeom prst="roundRect">
            <a:avLst>
              <a:gd name="adj" fmla="val 5653"/>
            </a:avLst>
          </a:prstGeom>
          <a:solidFill>
            <a:srgbClr val="DADBF1"/>
          </a:solidFill>
          <a:ln w="7620">
            <a:solidFill>
              <a:srgbClr val="C0C1D7"/>
            </a:solidFill>
            <a:prstDash val="solid"/>
          </a:ln>
        </p:spPr>
      </p:sp>
      <p:sp>
        <p:nvSpPr>
          <p:cNvPr id="5" name="Text 2"/>
          <p:cNvSpPr/>
          <p:nvPr/>
        </p:nvSpPr>
        <p:spPr>
          <a:xfrm>
            <a:off x="6467118" y="1819156"/>
            <a:ext cx="4440912" cy="337899"/>
          </a:xfrm>
          <a:prstGeom prst="rect">
            <a:avLst/>
          </a:prstGeom>
          <a:noFill/>
          <a:ln/>
        </p:spPr>
        <p:txBody>
          <a:bodyPr wrap="none" lIns="0" tIns="0" rIns="0" bIns="0" rtlCol="0" anchor="t"/>
          <a:lstStyle/>
          <a:p>
            <a:pPr marL="0" indent="0">
              <a:lnSpc>
                <a:spcPts val="2650"/>
              </a:lnSpc>
              <a:buNone/>
            </a:pPr>
            <a:r>
              <a:rPr lang="en-US" sz="2100" b="1" kern="0" spc="-64" dirty="0">
                <a:solidFill>
                  <a:srgbClr val="272525"/>
                </a:solidFill>
                <a:latin typeface="Poppins" panose="00000500000000000000" pitchFamily="2" charset="0"/>
                <a:ea typeface="Inter Bold" pitchFamily="34" charset="-122"/>
                <a:cs typeface="Poppins" panose="00000500000000000000" pitchFamily="2" charset="0"/>
              </a:rPr>
              <a:t>Meningkatkan Efisiensi dan Akurasi</a:t>
            </a:r>
            <a:endParaRPr lang="en-US" sz="2100" dirty="0">
              <a:latin typeface="Poppins" panose="00000500000000000000" pitchFamily="2" charset="0"/>
              <a:cs typeface="Poppins" panose="00000500000000000000" pitchFamily="2" charset="0"/>
            </a:endParaRPr>
          </a:p>
        </p:txBody>
      </p:sp>
      <p:sp>
        <p:nvSpPr>
          <p:cNvPr id="6" name="Text 3"/>
          <p:cNvSpPr/>
          <p:nvPr/>
        </p:nvSpPr>
        <p:spPr>
          <a:xfrm>
            <a:off x="6467118" y="2286714"/>
            <a:ext cx="7182564" cy="691753"/>
          </a:xfrm>
          <a:prstGeom prst="rect">
            <a:avLst/>
          </a:prstGeom>
          <a:noFill/>
          <a:ln/>
        </p:spPr>
        <p:txBody>
          <a:bodyPr wrap="square" lIns="0" tIns="0" rIns="0" bIns="0" rtlCol="0" anchor="t"/>
          <a:lstStyle/>
          <a:p>
            <a:pPr marL="0" indent="0">
              <a:lnSpc>
                <a:spcPts val="2700"/>
              </a:lnSpc>
              <a:buNone/>
            </a:pPr>
            <a:r>
              <a:rPr lang="en-US" sz="1700" kern="0" spc="-34" dirty="0">
                <a:solidFill>
                  <a:srgbClr val="272525"/>
                </a:solidFill>
                <a:latin typeface="Poppins" panose="00000500000000000000" pitchFamily="2" charset="0"/>
                <a:ea typeface="Inter" pitchFamily="34" charset="-122"/>
                <a:cs typeface="Poppins" panose="00000500000000000000" pitchFamily="2" charset="0"/>
              </a:rPr>
              <a:t>Mencapai peningkatan efisiensi dan akurasi dalam pengelolaan inventaris.</a:t>
            </a:r>
            <a:endParaRPr lang="en-US" sz="1700" dirty="0">
              <a:latin typeface="Poppins" panose="00000500000000000000" pitchFamily="2" charset="0"/>
              <a:cs typeface="Poppins" panose="00000500000000000000" pitchFamily="2" charset="0"/>
            </a:endParaRPr>
          </a:p>
        </p:txBody>
      </p:sp>
      <p:sp>
        <p:nvSpPr>
          <p:cNvPr id="7" name="Shape 4"/>
          <p:cNvSpPr/>
          <p:nvPr/>
        </p:nvSpPr>
        <p:spPr>
          <a:xfrm>
            <a:off x="6243280" y="3418523"/>
            <a:ext cx="7630239" cy="1261110"/>
          </a:xfrm>
          <a:prstGeom prst="roundRect">
            <a:avLst>
              <a:gd name="adj" fmla="val 7203"/>
            </a:avLst>
          </a:prstGeom>
          <a:solidFill>
            <a:srgbClr val="DADBF1"/>
          </a:solidFill>
          <a:ln w="7620">
            <a:solidFill>
              <a:srgbClr val="C0C1D7"/>
            </a:solidFill>
            <a:prstDash val="solid"/>
          </a:ln>
        </p:spPr>
      </p:sp>
      <p:sp>
        <p:nvSpPr>
          <p:cNvPr id="8" name="Text 5"/>
          <p:cNvSpPr/>
          <p:nvPr/>
        </p:nvSpPr>
        <p:spPr>
          <a:xfrm>
            <a:off x="6467118" y="3642360"/>
            <a:ext cx="2703433" cy="337899"/>
          </a:xfrm>
          <a:prstGeom prst="rect">
            <a:avLst/>
          </a:prstGeom>
          <a:noFill/>
          <a:ln/>
        </p:spPr>
        <p:txBody>
          <a:bodyPr wrap="none" lIns="0" tIns="0" rIns="0" bIns="0" rtlCol="0" anchor="t"/>
          <a:lstStyle/>
          <a:p>
            <a:pPr marL="0" indent="0">
              <a:lnSpc>
                <a:spcPts val="2650"/>
              </a:lnSpc>
              <a:buNone/>
            </a:pPr>
            <a:r>
              <a:rPr lang="en-US" sz="2100" b="1" kern="0" spc="-64" dirty="0">
                <a:solidFill>
                  <a:srgbClr val="272525"/>
                </a:solidFill>
                <a:latin typeface="Poppins" panose="00000500000000000000" pitchFamily="2" charset="0"/>
                <a:ea typeface="Inter Bold" pitchFamily="34" charset="-122"/>
                <a:cs typeface="Poppins" panose="00000500000000000000" pitchFamily="2" charset="0"/>
              </a:rPr>
              <a:t>Mempercepat Proses</a:t>
            </a:r>
            <a:endParaRPr lang="en-US" sz="2100" dirty="0">
              <a:latin typeface="Poppins" panose="00000500000000000000" pitchFamily="2" charset="0"/>
              <a:cs typeface="Poppins" panose="00000500000000000000" pitchFamily="2" charset="0"/>
            </a:endParaRPr>
          </a:p>
        </p:txBody>
      </p:sp>
      <p:sp>
        <p:nvSpPr>
          <p:cNvPr id="9" name="Text 6"/>
          <p:cNvSpPr/>
          <p:nvPr/>
        </p:nvSpPr>
        <p:spPr>
          <a:xfrm>
            <a:off x="6467118" y="4109918"/>
            <a:ext cx="7182564" cy="345877"/>
          </a:xfrm>
          <a:prstGeom prst="rect">
            <a:avLst/>
          </a:prstGeom>
          <a:noFill/>
          <a:ln/>
        </p:spPr>
        <p:txBody>
          <a:bodyPr wrap="none" lIns="0" tIns="0" rIns="0" bIns="0" rtlCol="0" anchor="t"/>
          <a:lstStyle/>
          <a:p>
            <a:pPr marL="0" indent="0">
              <a:lnSpc>
                <a:spcPts val="2700"/>
              </a:lnSpc>
              <a:buNone/>
            </a:pPr>
            <a:r>
              <a:rPr lang="en-US" sz="1700" kern="0" spc="-34" dirty="0">
                <a:solidFill>
                  <a:srgbClr val="272525"/>
                </a:solidFill>
                <a:latin typeface="Poppins" panose="00000500000000000000" pitchFamily="2" charset="0"/>
                <a:ea typeface="Inter" pitchFamily="34" charset="-122"/>
                <a:cs typeface="Poppins" panose="00000500000000000000" pitchFamily="2" charset="0"/>
              </a:rPr>
              <a:t>Mempercepat proses pencatatan dan pelaporan inventaris.</a:t>
            </a:r>
            <a:endParaRPr lang="en-US" sz="1700" dirty="0">
              <a:latin typeface="Poppins" panose="00000500000000000000" pitchFamily="2" charset="0"/>
              <a:cs typeface="Poppins" panose="00000500000000000000" pitchFamily="2" charset="0"/>
            </a:endParaRPr>
          </a:p>
        </p:txBody>
      </p:sp>
      <p:sp>
        <p:nvSpPr>
          <p:cNvPr id="10" name="Shape 7"/>
          <p:cNvSpPr/>
          <p:nvPr/>
        </p:nvSpPr>
        <p:spPr>
          <a:xfrm>
            <a:off x="6243280" y="4895850"/>
            <a:ext cx="7630239" cy="1261110"/>
          </a:xfrm>
          <a:prstGeom prst="roundRect">
            <a:avLst>
              <a:gd name="adj" fmla="val 7203"/>
            </a:avLst>
          </a:prstGeom>
          <a:solidFill>
            <a:srgbClr val="DADBF1"/>
          </a:solidFill>
          <a:ln w="7620">
            <a:solidFill>
              <a:srgbClr val="C0C1D7"/>
            </a:solidFill>
            <a:prstDash val="solid"/>
          </a:ln>
        </p:spPr>
      </p:sp>
      <p:sp>
        <p:nvSpPr>
          <p:cNvPr id="11" name="Text 8"/>
          <p:cNvSpPr/>
          <p:nvPr/>
        </p:nvSpPr>
        <p:spPr>
          <a:xfrm>
            <a:off x="6467118" y="5119687"/>
            <a:ext cx="3999905" cy="337899"/>
          </a:xfrm>
          <a:prstGeom prst="rect">
            <a:avLst/>
          </a:prstGeom>
          <a:noFill/>
          <a:ln/>
        </p:spPr>
        <p:txBody>
          <a:bodyPr wrap="none" lIns="0" tIns="0" rIns="0" bIns="0" rtlCol="0" anchor="t"/>
          <a:lstStyle/>
          <a:p>
            <a:pPr marL="0" indent="0">
              <a:lnSpc>
                <a:spcPts val="2650"/>
              </a:lnSpc>
              <a:buNone/>
            </a:pPr>
            <a:r>
              <a:rPr lang="en-US" sz="2100" b="1" kern="0" spc="-64" dirty="0">
                <a:solidFill>
                  <a:srgbClr val="272525"/>
                </a:solidFill>
                <a:latin typeface="Poppins" panose="00000500000000000000" pitchFamily="2" charset="0"/>
                <a:ea typeface="Inter Bold" pitchFamily="34" charset="-122"/>
                <a:cs typeface="Poppins" panose="00000500000000000000" pitchFamily="2" charset="0"/>
              </a:rPr>
              <a:t>Mengurangi Kesalahan Manusia</a:t>
            </a:r>
            <a:endParaRPr lang="en-US" sz="2100" dirty="0">
              <a:latin typeface="Poppins" panose="00000500000000000000" pitchFamily="2" charset="0"/>
              <a:cs typeface="Poppins" panose="00000500000000000000" pitchFamily="2" charset="0"/>
            </a:endParaRPr>
          </a:p>
        </p:txBody>
      </p:sp>
      <p:sp>
        <p:nvSpPr>
          <p:cNvPr id="12" name="Text 9"/>
          <p:cNvSpPr/>
          <p:nvPr/>
        </p:nvSpPr>
        <p:spPr>
          <a:xfrm>
            <a:off x="6467118" y="5587246"/>
            <a:ext cx="7182564" cy="345877"/>
          </a:xfrm>
          <a:prstGeom prst="rect">
            <a:avLst/>
          </a:prstGeom>
          <a:noFill/>
          <a:ln/>
        </p:spPr>
        <p:txBody>
          <a:bodyPr wrap="none" lIns="0" tIns="0" rIns="0" bIns="0" rtlCol="0" anchor="t"/>
          <a:lstStyle/>
          <a:p>
            <a:pPr marL="0" indent="0">
              <a:lnSpc>
                <a:spcPts val="2700"/>
              </a:lnSpc>
              <a:buNone/>
            </a:pPr>
            <a:r>
              <a:rPr lang="en-US" sz="1700" kern="0" spc="-34" dirty="0">
                <a:solidFill>
                  <a:srgbClr val="272525"/>
                </a:solidFill>
                <a:latin typeface="Poppins" panose="00000500000000000000" pitchFamily="2" charset="0"/>
                <a:ea typeface="Inter" pitchFamily="34" charset="-122"/>
                <a:cs typeface="Poppins" panose="00000500000000000000" pitchFamily="2" charset="0"/>
              </a:rPr>
              <a:t>Mengurangi kesalahan manusia dalam pencatatan.</a:t>
            </a:r>
            <a:endParaRPr lang="en-US" sz="1700" dirty="0">
              <a:latin typeface="Poppins" panose="00000500000000000000" pitchFamily="2" charset="0"/>
              <a:cs typeface="Poppins" panose="00000500000000000000" pitchFamily="2" charset="0"/>
            </a:endParaRPr>
          </a:p>
        </p:txBody>
      </p:sp>
      <p:sp>
        <p:nvSpPr>
          <p:cNvPr id="13" name="Shape 10"/>
          <p:cNvSpPr/>
          <p:nvPr/>
        </p:nvSpPr>
        <p:spPr>
          <a:xfrm>
            <a:off x="6243280" y="6373178"/>
            <a:ext cx="7630239" cy="1261110"/>
          </a:xfrm>
          <a:prstGeom prst="roundRect">
            <a:avLst>
              <a:gd name="adj" fmla="val 7203"/>
            </a:avLst>
          </a:prstGeom>
          <a:solidFill>
            <a:srgbClr val="DADBF1"/>
          </a:solidFill>
          <a:ln w="7620">
            <a:solidFill>
              <a:srgbClr val="C0C1D7"/>
            </a:solidFill>
            <a:prstDash val="solid"/>
          </a:ln>
        </p:spPr>
      </p:sp>
      <p:sp>
        <p:nvSpPr>
          <p:cNvPr id="14" name="Text 11"/>
          <p:cNvSpPr/>
          <p:nvPr/>
        </p:nvSpPr>
        <p:spPr>
          <a:xfrm>
            <a:off x="6467118" y="6597015"/>
            <a:ext cx="3257550" cy="337899"/>
          </a:xfrm>
          <a:prstGeom prst="rect">
            <a:avLst/>
          </a:prstGeom>
          <a:noFill/>
          <a:ln/>
        </p:spPr>
        <p:txBody>
          <a:bodyPr wrap="none" lIns="0" tIns="0" rIns="0" bIns="0" rtlCol="0" anchor="t"/>
          <a:lstStyle/>
          <a:p>
            <a:pPr marL="0" indent="0">
              <a:lnSpc>
                <a:spcPts val="2650"/>
              </a:lnSpc>
              <a:buNone/>
            </a:pPr>
            <a:r>
              <a:rPr lang="en-US" sz="2100" b="1" kern="0" spc="-64" dirty="0">
                <a:solidFill>
                  <a:srgbClr val="272525"/>
                </a:solidFill>
                <a:latin typeface="Poppins" panose="00000500000000000000" pitchFamily="2" charset="0"/>
                <a:ea typeface="Inter Bold" pitchFamily="34" charset="-122"/>
                <a:cs typeface="Poppins" panose="00000500000000000000" pitchFamily="2" charset="0"/>
              </a:rPr>
              <a:t>Data Akurat dan Real-time</a:t>
            </a:r>
            <a:endParaRPr lang="en-US" sz="2100" dirty="0">
              <a:latin typeface="Poppins" panose="00000500000000000000" pitchFamily="2" charset="0"/>
              <a:cs typeface="Poppins" panose="00000500000000000000" pitchFamily="2" charset="0"/>
            </a:endParaRPr>
          </a:p>
        </p:txBody>
      </p:sp>
      <p:sp>
        <p:nvSpPr>
          <p:cNvPr id="15" name="Text 12"/>
          <p:cNvSpPr/>
          <p:nvPr/>
        </p:nvSpPr>
        <p:spPr>
          <a:xfrm>
            <a:off x="6467118" y="7064573"/>
            <a:ext cx="7182564" cy="345877"/>
          </a:xfrm>
          <a:prstGeom prst="rect">
            <a:avLst/>
          </a:prstGeom>
          <a:noFill/>
          <a:ln/>
        </p:spPr>
        <p:txBody>
          <a:bodyPr wrap="none" lIns="0" tIns="0" rIns="0" bIns="0" rtlCol="0" anchor="t"/>
          <a:lstStyle/>
          <a:p>
            <a:pPr marL="0" indent="0">
              <a:lnSpc>
                <a:spcPts val="2700"/>
              </a:lnSpc>
              <a:buNone/>
            </a:pPr>
            <a:r>
              <a:rPr lang="en-US" sz="1700" kern="0" spc="-34" dirty="0">
                <a:solidFill>
                  <a:srgbClr val="272525"/>
                </a:solidFill>
                <a:latin typeface="Poppins" panose="00000500000000000000" pitchFamily="2" charset="0"/>
                <a:ea typeface="Inter" pitchFamily="34" charset="-122"/>
                <a:cs typeface="Poppins" panose="00000500000000000000" pitchFamily="2" charset="0"/>
              </a:rPr>
              <a:t>Memberikan data yang akurat dan real-time untuk manajemen.</a:t>
            </a:r>
            <a:endParaRPr lang="en-US" sz="1700" dirty="0">
              <a:latin typeface="Poppins" panose="00000500000000000000" pitchFamily="2" charset="0"/>
              <a:cs typeface="Poppins" panose="00000500000000000000" pitchFamily="2" charset="0"/>
            </a:endParaRPr>
          </a:p>
        </p:txBody>
      </p:sp>
      <p:sp>
        <p:nvSpPr>
          <p:cNvPr id="16" name="Rectangle: Rounded Corners 15">
            <a:extLst>
              <a:ext uri="{FF2B5EF4-FFF2-40B4-BE49-F238E27FC236}">
                <a16:creationId xmlns:a16="http://schemas.microsoft.com/office/drawing/2014/main" id="{BC0B1A91-B796-4CB2-B121-BB40C2E46A09}"/>
              </a:ext>
            </a:extLst>
          </p:cNvPr>
          <p:cNvSpPr/>
          <p:nvPr/>
        </p:nvSpPr>
        <p:spPr>
          <a:xfrm>
            <a:off x="12879092"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64037" y="2207657"/>
            <a:ext cx="6172200" cy="771525"/>
          </a:xfrm>
          <a:prstGeom prst="rect">
            <a:avLst/>
          </a:prstGeom>
          <a:noFill/>
          <a:ln/>
        </p:spPr>
        <p:txBody>
          <a:bodyPr wrap="none" lIns="0" tIns="0" rIns="0" bIns="0" rtlCol="0" anchor="t"/>
          <a:lstStyle/>
          <a:p>
            <a:pPr marL="0" indent="0">
              <a:lnSpc>
                <a:spcPts val="6050"/>
              </a:lnSpc>
              <a:buNone/>
            </a:pPr>
            <a:r>
              <a:rPr lang="en-US" sz="4850" b="1" kern="0" spc="-146" dirty="0">
                <a:solidFill>
                  <a:srgbClr val="000000"/>
                </a:solidFill>
                <a:latin typeface="Poppins" panose="00000500000000000000" pitchFamily="2" charset="0"/>
                <a:ea typeface="Inter Bold" pitchFamily="34" charset="-122"/>
                <a:cs typeface="Poppins" panose="00000500000000000000" pitchFamily="2" charset="0"/>
              </a:rPr>
              <a:t>Fitur Sistem</a:t>
            </a:r>
            <a:endParaRPr lang="en-US" sz="4850" dirty="0">
              <a:latin typeface="Poppins" panose="00000500000000000000" pitchFamily="2" charset="0"/>
              <a:cs typeface="Poppins" panose="00000500000000000000" pitchFamily="2" charset="0"/>
            </a:endParaRPr>
          </a:p>
        </p:txBody>
      </p:sp>
      <p:sp>
        <p:nvSpPr>
          <p:cNvPr id="3" name="Text 1"/>
          <p:cNvSpPr/>
          <p:nvPr/>
        </p:nvSpPr>
        <p:spPr>
          <a:xfrm>
            <a:off x="864037" y="3596283"/>
            <a:ext cx="3898821" cy="771525"/>
          </a:xfrm>
          <a:prstGeom prst="rect">
            <a:avLst/>
          </a:prstGeom>
          <a:noFill/>
          <a:ln/>
        </p:spPr>
        <p:txBody>
          <a:bodyPr wrap="square" lIns="0" tIns="0" rIns="0" bIns="0" rtlCol="0" anchor="t"/>
          <a:lstStyle/>
          <a:p>
            <a:pPr marL="0" indent="0">
              <a:lnSpc>
                <a:spcPts val="3000"/>
              </a:lnSpc>
              <a:buNone/>
            </a:pPr>
            <a:r>
              <a:rPr lang="en-US" sz="2400" b="1" kern="0" spc="-73" dirty="0">
                <a:solidFill>
                  <a:srgbClr val="000000"/>
                </a:solidFill>
                <a:latin typeface="Poppins" panose="00000500000000000000" pitchFamily="2" charset="0"/>
                <a:ea typeface="Inter Bold" pitchFamily="34" charset="-122"/>
                <a:cs typeface="Poppins" panose="00000500000000000000" pitchFamily="2" charset="0"/>
              </a:rPr>
              <a:t>Modul Pencatatan Penerimaan Barang</a:t>
            </a:r>
            <a:endParaRPr lang="en-US" sz="2400" dirty="0">
              <a:latin typeface="Poppins" panose="00000500000000000000" pitchFamily="2" charset="0"/>
              <a:cs typeface="Poppins" panose="00000500000000000000" pitchFamily="2" charset="0"/>
            </a:endParaRPr>
          </a:p>
        </p:txBody>
      </p:sp>
      <p:sp>
        <p:nvSpPr>
          <p:cNvPr id="4" name="Text 2"/>
          <p:cNvSpPr/>
          <p:nvPr/>
        </p:nvSpPr>
        <p:spPr>
          <a:xfrm>
            <a:off x="864037" y="4614624"/>
            <a:ext cx="3898821" cy="790099"/>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Mencatat penerimaan barang baru ke gudang.</a:t>
            </a:r>
            <a:endParaRPr lang="en-US" sz="1900" dirty="0">
              <a:latin typeface="Poppins" panose="00000500000000000000" pitchFamily="2" charset="0"/>
              <a:cs typeface="Poppins" panose="00000500000000000000" pitchFamily="2" charset="0"/>
            </a:endParaRPr>
          </a:p>
        </p:txBody>
      </p:sp>
      <p:sp>
        <p:nvSpPr>
          <p:cNvPr id="5" name="Text 3"/>
          <p:cNvSpPr/>
          <p:nvPr/>
        </p:nvSpPr>
        <p:spPr>
          <a:xfrm>
            <a:off x="5372695" y="3596283"/>
            <a:ext cx="3898821" cy="771525"/>
          </a:xfrm>
          <a:prstGeom prst="rect">
            <a:avLst/>
          </a:prstGeom>
          <a:noFill/>
          <a:ln/>
        </p:spPr>
        <p:txBody>
          <a:bodyPr wrap="square" lIns="0" tIns="0" rIns="0" bIns="0" rtlCol="0" anchor="t"/>
          <a:lstStyle/>
          <a:p>
            <a:pPr marL="0" indent="0">
              <a:lnSpc>
                <a:spcPts val="3000"/>
              </a:lnSpc>
              <a:buNone/>
            </a:pPr>
            <a:r>
              <a:rPr lang="en-US" sz="2400" b="1" kern="0" spc="-73" dirty="0">
                <a:solidFill>
                  <a:srgbClr val="000000"/>
                </a:solidFill>
                <a:latin typeface="Poppins" panose="00000500000000000000" pitchFamily="2" charset="0"/>
                <a:ea typeface="Inter Bold" pitchFamily="34" charset="-122"/>
                <a:cs typeface="Poppins" panose="00000500000000000000" pitchFamily="2" charset="0"/>
              </a:rPr>
              <a:t>Modul Pencatatan Pengeluaran Barang</a:t>
            </a:r>
            <a:endParaRPr lang="en-US" sz="2400" dirty="0">
              <a:latin typeface="Poppins" panose="00000500000000000000" pitchFamily="2" charset="0"/>
              <a:cs typeface="Poppins" panose="00000500000000000000" pitchFamily="2" charset="0"/>
            </a:endParaRPr>
          </a:p>
        </p:txBody>
      </p:sp>
      <p:sp>
        <p:nvSpPr>
          <p:cNvPr id="6" name="Text 4"/>
          <p:cNvSpPr/>
          <p:nvPr/>
        </p:nvSpPr>
        <p:spPr>
          <a:xfrm>
            <a:off x="5372695" y="4614624"/>
            <a:ext cx="3898821" cy="1185148"/>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Mencatat pengeluaran barang dari gudang untuk produksi atau pengiriman.</a:t>
            </a:r>
            <a:endParaRPr lang="en-US" sz="1900" dirty="0">
              <a:latin typeface="Poppins" panose="00000500000000000000" pitchFamily="2" charset="0"/>
              <a:cs typeface="Poppins" panose="00000500000000000000" pitchFamily="2" charset="0"/>
            </a:endParaRPr>
          </a:p>
        </p:txBody>
      </p:sp>
      <p:sp>
        <p:nvSpPr>
          <p:cNvPr id="7" name="Text 5"/>
          <p:cNvSpPr/>
          <p:nvPr/>
        </p:nvSpPr>
        <p:spPr>
          <a:xfrm>
            <a:off x="9881354" y="3596283"/>
            <a:ext cx="3898821" cy="771525"/>
          </a:xfrm>
          <a:prstGeom prst="rect">
            <a:avLst/>
          </a:prstGeom>
          <a:noFill/>
          <a:ln/>
        </p:spPr>
        <p:txBody>
          <a:bodyPr wrap="square" lIns="0" tIns="0" rIns="0" bIns="0" rtlCol="0" anchor="t"/>
          <a:lstStyle/>
          <a:p>
            <a:pPr marL="0" indent="0">
              <a:lnSpc>
                <a:spcPts val="3000"/>
              </a:lnSpc>
              <a:buNone/>
            </a:pPr>
            <a:r>
              <a:rPr lang="en-US" sz="2400" b="1" kern="0" spc="-73" dirty="0">
                <a:solidFill>
                  <a:srgbClr val="000000"/>
                </a:solidFill>
                <a:latin typeface="Poppins" panose="00000500000000000000" pitchFamily="2" charset="0"/>
                <a:ea typeface="Inter Bold" pitchFamily="34" charset="-122"/>
                <a:cs typeface="Poppins" panose="00000500000000000000" pitchFamily="2" charset="0"/>
              </a:rPr>
              <a:t>Modul Pencarian Data Barang</a:t>
            </a:r>
            <a:endParaRPr lang="en-US" sz="2400" dirty="0">
              <a:latin typeface="Poppins" panose="00000500000000000000" pitchFamily="2" charset="0"/>
              <a:cs typeface="Poppins" panose="00000500000000000000" pitchFamily="2" charset="0"/>
            </a:endParaRPr>
          </a:p>
        </p:txBody>
      </p:sp>
      <p:sp>
        <p:nvSpPr>
          <p:cNvPr id="8" name="Text 6"/>
          <p:cNvSpPr/>
          <p:nvPr/>
        </p:nvSpPr>
        <p:spPr>
          <a:xfrm>
            <a:off x="9881354" y="4614624"/>
            <a:ext cx="3898821" cy="1185148"/>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Mencari data barang berdasarkan berbagai kriteria, seperti nama, kode, atau tanggal.</a:t>
            </a:r>
            <a:endParaRPr lang="en-US" sz="1900" dirty="0">
              <a:latin typeface="Poppins" panose="00000500000000000000" pitchFamily="2" charset="0"/>
              <a:cs typeface="Poppins" panose="00000500000000000000" pitchFamily="2" charset="0"/>
            </a:endParaRPr>
          </a:p>
        </p:txBody>
      </p:sp>
      <p:sp>
        <p:nvSpPr>
          <p:cNvPr id="9" name="Rectangle: Rounded Corners 8">
            <a:extLst>
              <a:ext uri="{FF2B5EF4-FFF2-40B4-BE49-F238E27FC236}">
                <a16:creationId xmlns:a16="http://schemas.microsoft.com/office/drawing/2014/main" id="{7ADFDF3A-D91C-432F-81EC-DFD0B444F106}"/>
              </a:ext>
            </a:extLst>
          </p:cNvPr>
          <p:cNvSpPr/>
          <p:nvPr/>
        </p:nvSpPr>
        <p:spPr>
          <a:xfrm>
            <a:off x="12879092"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0553"/>
          </a:xfrm>
          <a:prstGeom prst="rect">
            <a:avLst/>
          </a:prstGeom>
        </p:spPr>
      </p:pic>
      <p:sp>
        <p:nvSpPr>
          <p:cNvPr id="3" name="Text 0"/>
          <p:cNvSpPr/>
          <p:nvPr/>
        </p:nvSpPr>
        <p:spPr>
          <a:xfrm>
            <a:off x="6084332" y="469821"/>
            <a:ext cx="4271367" cy="533995"/>
          </a:xfrm>
          <a:prstGeom prst="rect">
            <a:avLst/>
          </a:prstGeom>
          <a:noFill/>
          <a:ln/>
        </p:spPr>
        <p:txBody>
          <a:bodyPr wrap="none" lIns="0" tIns="0" rIns="0" bIns="0" rtlCol="0" anchor="t"/>
          <a:lstStyle/>
          <a:p>
            <a:pPr marL="0" indent="0">
              <a:lnSpc>
                <a:spcPts val="4200"/>
              </a:lnSpc>
              <a:buNone/>
            </a:pPr>
            <a:r>
              <a:rPr lang="en-US" sz="3350" b="1" kern="0" spc="-101" dirty="0">
                <a:solidFill>
                  <a:srgbClr val="000000"/>
                </a:solidFill>
                <a:latin typeface="Poppins" panose="00000500000000000000" pitchFamily="2" charset="0"/>
                <a:ea typeface="Inter Bold" pitchFamily="34" charset="-122"/>
                <a:cs typeface="Poppins" panose="00000500000000000000" pitchFamily="2" charset="0"/>
              </a:rPr>
              <a:t>Pengguna Sistem</a:t>
            </a:r>
            <a:endParaRPr lang="en-US" sz="3350" dirty="0">
              <a:latin typeface="Poppins" panose="00000500000000000000" pitchFamily="2" charset="0"/>
              <a:cs typeface="Poppins" panose="00000500000000000000" pitchFamily="2" charset="0"/>
            </a:endParaRPr>
          </a:p>
        </p:txBody>
      </p:sp>
      <p:pic>
        <p:nvPicPr>
          <p:cNvPr id="4" name="Image 1" descr="preencoded.png"/>
          <p:cNvPicPr>
            <a:picLocks noChangeAspect="1"/>
          </p:cNvPicPr>
          <p:nvPr/>
        </p:nvPicPr>
        <p:blipFill>
          <a:blip r:embed="rId4"/>
          <a:stretch>
            <a:fillRect/>
          </a:stretch>
        </p:blipFill>
        <p:spPr>
          <a:xfrm>
            <a:off x="6084332" y="1260038"/>
            <a:ext cx="427077" cy="427077"/>
          </a:xfrm>
          <a:prstGeom prst="rect">
            <a:avLst/>
          </a:prstGeom>
        </p:spPr>
      </p:pic>
      <p:sp>
        <p:nvSpPr>
          <p:cNvPr id="5" name="Text 1"/>
          <p:cNvSpPr/>
          <p:nvPr/>
        </p:nvSpPr>
        <p:spPr>
          <a:xfrm>
            <a:off x="6084332" y="1857970"/>
            <a:ext cx="2135624" cy="266938"/>
          </a:xfrm>
          <a:prstGeom prst="rect">
            <a:avLst/>
          </a:prstGeom>
          <a:noFill/>
          <a:ln/>
        </p:spPr>
        <p:txBody>
          <a:bodyPr wrap="none" lIns="0" tIns="0" rIns="0" bIns="0" rtlCol="0" anchor="t"/>
          <a:lstStyle/>
          <a:p>
            <a:pPr marL="0" indent="0" algn="l">
              <a:lnSpc>
                <a:spcPts val="2100"/>
              </a:lnSpc>
              <a:buNone/>
            </a:pPr>
            <a:r>
              <a:rPr lang="en-US" sz="1650" b="1" kern="0" spc="-50" dirty="0">
                <a:solidFill>
                  <a:srgbClr val="272525"/>
                </a:solidFill>
                <a:latin typeface="Poppins" panose="00000500000000000000" pitchFamily="2" charset="0"/>
                <a:ea typeface="Inter Bold" pitchFamily="34" charset="-122"/>
                <a:cs typeface="Poppins" panose="00000500000000000000" pitchFamily="2" charset="0"/>
              </a:rPr>
              <a:t>Bagian Gudang</a:t>
            </a:r>
            <a:endParaRPr lang="en-US" sz="1650" dirty="0">
              <a:latin typeface="Poppins" panose="00000500000000000000" pitchFamily="2" charset="0"/>
              <a:cs typeface="Poppins" panose="00000500000000000000" pitchFamily="2" charset="0"/>
            </a:endParaRPr>
          </a:p>
        </p:txBody>
      </p:sp>
      <p:sp>
        <p:nvSpPr>
          <p:cNvPr id="6" name="Text 2"/>
          <p:cNvSpPr/>
          <p:nvPr/>
        </p:nvSpPr>
        <p:spPr>
          <a:xfrm>
            <a:off x="6084332" y="2227421"/>
            <a:ext cx="7948136" cy="273368"/>
          </a:xfrm>
          <a:prstGeom prst="rect">
            <a:avLst/>
          </a:prstGeom>
          <a:noFill/>
          <a:ln/>
        </p:spPr>
        <p:txBody>
          <a:bodyPr wrap="none" lIns="0" tIns="0" rIns="0" bIns="0" rtlCol="0" anchor="t"/>
          <a:lstStyle/>
          <a:p>
            <a:pPr marL="0" indent="0" algn="l">
              <a:lnSpc>
                <a:spcPts val="2150"/>
              </a:lnSpc>
              <a:buNone/>
            </a:pPr>
            <a:r>
              <a:rPr lang="en-US" sz="1300" kern="0" spc="-27" dirty="0">
                <a:solidFill>
                  <a:srgbClr val="272525"/>
                </a:solidFill>
                <a:latin typeface="Poppins" panose="00000500000000000000" pitchFamily="2" charset="0"/>
                <a:ea typeface="Inter" pitchFamily="34" charset="-122"/>
                <a:cs typeface="Poppins" panose="00000500000000000000" pitchFamily="2" charset="0"/>
              </a:rPr>
              <a:t>Mencatat dan melacak stok barang.</a:t>
            </a:r>
            <a:endParaRPr lang="en-US" sz="1300" dirty="0">
              <a:latin typeface="Poppins" panose="00000500000000000000" pitchFamily="2" charset="0"/>
              <a:cs typeface="Poppins" panose="00000500000000000000" pitchFamily="2" charset="0"/>
            </a:endParaRPr>
          </a:p>
        </p:txBody>
      </p:sp>
      <p:pic>
        <p:nvPicPr>
          <p:cNvPr id="7" name="Image 2" descr="preencoded.png"/>
          <p:cNvPicPr>
            <a:picLocks noChangeAspect="1"/>
          </p:cNvPicPr>
          <p:nvPr/>
        </p:nvPicPr>
        <p:blipFill>
          <a:blip r:embed="rId5"/>
          <a:stretch>
            <a:fillRect/>
          </a:stretch>
        </p:blipFill>
        <p:spPr>
          <a:xfrm>
            <a:off x="6084332" y="3013353"/>
            <a:ext cx="427077" cy="427077"/>
          </a:xfrm>
          <a:prstGeom prst="rect">
            <a:avLst/>
          </a:prstGeom>
        </p:spPr>
      </p:pic>
      <p:sp>
        <p:nvSpPr>
          <p:cNvPr id="8" name="Text 3"/>
          <p:cNvSpPr/>
          <p:nvPr/>
        </p:nvSpPr>
        <p:spPr>
          <a:xfrm>
            <a:off x="6084332" y="3611285"/>
            <a:ext cx="2135624" cy="266938"/>
          </a:xfrm>
          <a:prstGeom prst="rect">
            <a:avLst/>
          </a:prstGeom>
          <a:noFill/>
          <a:ln/>
        </p:spPr>
        <p:txBody>
          <a:bodyPr wrap="none" lIns="0" tIns="0" rIns="0" bIns="0" rtlCol="0" anchor="t"/>
          <a:lstStyle/>
          <a:p>
            <a:pPr marL="0" indent="0" algn="l">
              <a:lnSpc>
                <a:spcPts val="2100"/>
              </a:lnSpc>
              <a:buNone/>
            </a:pPr>
            <a:r>
              <a:rPr lang="en-US" sz="1650" b="1" kern="0" spc="-50" dirty="0">
                <a:solidFill>
                  <a:srgbClr val="272525"/>
                </a:solidFill>
                <a:latin typeface="Poppins" panose="00000500000000000000" pitchFamily="2" charset="0"/>
                <a:ea typeface="Inter Bold" pitchFamily="34" charset="-122"/>
                <a:cs typeface="Poppins" panose="00000500000000000000" pitchFamily="2" charset="0"/>
              </a:rPr>
              <a:t>Manajer Gudang</a:t>
            </a:r>
            <a:endParaRPr lang="en-US" sz="1650" dirty="0">
              <a:latin typeface="Poppins" panose="00000500000000000000" pitchFamily="2" charset="0"/>
              <a:cs typeface="Poppins" panose="00000500000000000000" pitchFamily="2" charset="0"/>
            </a:endParaRPr>
          </a:p>
        </p:txBody>
      </p:sp>
      <p:sp>
        <p:nvSpPr>
          <p:cNvPr id="9" name="Text 4"/>
          <p:cNvSpPr/>
          <p:nvPr/>
        </p:nvSpPr>
        <p:spPr>
          <a:xfrm>
            <a:off x="6084332" y="3980736"/>
            <a:ext cx="7948136" cy="273368"/>
          </a:xfrm>
          <a:prstGeom prst="rect">
            <a:avLst/>
          </a:prstGeom>
          <a:noFill/>
          <a:ln/>
        </p:spPr>
        <p:txBody>
          <a:bodyPr wrap="none" lIns="0" tIns="0" rIns="0" bIns="0" rtlCol="0" anchor="t"/>
          <a:lstStyle/>
          <a:p>
            <a:pPr marL="0" indent="0" algn="l">
              <a:lnSpc>
                <a:spcPts val="2150"/>
              </a:lnSpc>
              <a:buNone/>
            </a:pPr>
            <a:r>
              <a:rPr lang="en-US" sz="1300" kern="0" spc="-27" dirty="0">
                <a:solidFill>
                  <a:srgbClr val="272525"/>
                </a:solidFill>
                <a:latin typeface="Poppins" panose="00000500000000000000" pitchFamily="2" charset="0"/>
                <a:ea typeface="Inter" pitchFamily="34" charset="-122"/>
                <a:cs typeface="Poppins" panose="00000500000000000000" pitchFamily="2" charset="0"/>
              </a:rPr>
              <a:t>Mengawasi dan membuat keputusan terkait inventaris.</a:t>
            </a:r>
            <a:endParaRPr lang="en-US" sz="1300" dirty="0">
              <a:latin typeface="Poppins" panose="00000500000000000000" pitchFamily="2" charset="0"/>
              <a:cs typeface="Poppins" panose="00000500000000000000" pitchFamily="2" charset="0"/>
            </a:endParaRPr>
          </a:p>
        </p:txBody>
      </p:sp>
      <p:pic>
        <p:nvPicPr>
          <p:cNvPr id="10" name="Image 3" descr="preencoded.png"/>
          <p:cNvPicPr>
            <a:picLocks noChangeAspect="1"/>
          </p:cNvPicPr>
          <p:nvPr/>
        </p:nvPicPr>
        <p:blipFill>
          <a:blip r:embed="rId6"/>
          <a:stretch>
            <a:fillRect/>
          </a:stretch>
        </p:blipFill>
        <p:spPr>
          <a:xfrm>
            <a:off x="6084332" y="4766667"/>
            <a:ext cx="427077" cy="427077"/>
          </a:xfrm>
          <a:prstGeom prst="rect">
            <a:avLst/>
          </a:prstGeom>
        </p:spPr>
      </p:pic>
      <p:sp>
        <p:nvSpPr>
          <p:cNvPr id="11" name="Text 5"/>
          <p:cNvSpPr/>
          <p:nvPr/>
        </p:nvSpPr>
        <p:spPr>
          <a:xfrm>
            <a:off x="6084332" y="5364599"/>
            <a:ext cx="2135624" cy="266938"/>
          </a:xfrm>
          <a:prstGeom prst="rect">
            <a:avLst/>
          </a:prstGeom>
          <a:noFill/>
          <a:ln/>
        </p:spPr>
        <p:txBody>
          <a:bodyPr wrap="none" lIns="0" tIns="0" rIns="0" bIns="0" rtlCol="0" anchor="t"/>
          <a:lstStyle/>
          <a:p>
            <a:pPr marL="0" indent="0" algn="l">
              <a:lnSpc>
                <a:spcPts val="2100"/>
              </a:lnSpc>
              <a:buNone/>
            </a:pPr>
            <a:r>
              <a:rPr lang="en-US" sz="1650" b="1" kern="0" spc="-50" dirty="0">
                <a:solidFill>
                  <a:srgbClr val="272525"/>
                </a:solidFill>
                <a:latin typeface="Poppins" panose="00000500000000000000" pitchFamily="2" charset="0"/>
                <a:ea typeface="Inter Bold" pitchFamily="34" charset="-122"/>
                <a:cs typeface="Poppins" panose="00000500000000000000" pitchFamily="2" charset="0"/>
              </a:rPr>
              <a:t>Bagian Keuangan</a:t>
            </a:r>
            <a:endParaRPr lang="en-US" sz="1650" dirty="0">
              <a:latin typeface="Poppins" panose="00000500000000000000" pitchFamily="2" charset="0"/>
              <a:cs typeface="Poppins" panose="00000500000000000000" pitchFamily="2" charset="0"/>
            </a:endParaRPr>
          </a:p>
        </p:txBody>
      </p:sp>
      <p:sp>
        <p:nvSpPr>
          <p:cNvPr id="12" name="Text 6"/>
          <p:cNvSpPr/>
          <p:nvPr/>
        </p:nvSpPr>
        <p:spPr>
          <a:xfrm>
            <a:off x="6084332" y="5734050"/>
            <a:ext cx="7948136" cy="273368"/>
          </a:xfrm>
          <a:prstGeom prst="rect">
            <a:avLst/>
          </a:prstGeom>
          <a:noFill/>
          <a:ln/>
        </p:spPr>
        <p:txBody>
          <a:bodyPr wrap="none" lIns="0" tIns="0" rIns="0" bIns="0" rtlCol="0" anchor="t"/>
          <a:lstStyle/>
          <a:p>
            <a:pPr marL="0" indent="0" algn="l">
              <a:lnSpc>
                <a:spcPts val="2150"/>
              </a:lnSpc>
              <a:buNone/>
            </a:pPr>
            <a:r>
              <a:rPr lang="en-US" sz="1300" kern="0" spc="-27" dirty="0">
                <a:solidFill>
                  <a:srgbClr val="272525"/>
                </a:solidFill>
                <a:latin typeface="Poppins" panose="00000500000000000000" pitchFamily="2" charset="0"/>
                <a:ea typeface="Inter" pitchFamily="34" charset="-122"/>
                <a:cs typeface="Poppins" panose="00000500000000000000" pitchFamily="2" charset="0"/>
              </a:rPr>
              <a:t>Melihat laporan inventaris dan pembiayaan.</a:t>
            </a:r>
            <a:endParaRPr lang="en-US" sz="1300" dirty="0">
              <a:latin typeface="Poppins" panose="00000500000000000000" pitchFamily="2" charset="0"/>
              <a:cs typeface="Poppins" panose="00000500000000000000" pitchFamily="2" charset="0"/>
            </a:endParaRPr>
          </a:p>
        </p:txBody>
      </p:sp>
      <p:sp>
        <p:nvSpPr>
          <p:cNvPr id="15" name="Text 8"/>
          <p:cNvSpPr/>
          <p:nvPr/>
        </p:nvSpPr>
        <p:spPr>
          <a:xfrm>
            <a:off x="6084332" y="7487364"/>
            <a:ext cx="7948136" cy="273368"/>
          </a:xfrm>
          <a:prstGeom prst="rect">
            <a:avLst/>
          </a:prstGeom>
          <a:noFill/>
          <a:ln/>
        </p:spPr>
        <p:txBody>
          <a:bodyPr wrap="none" lIns="0" tIns="0" rIns="0" bIns="0" rtlCol="0" anchor="t"/>
          <a:lstStyle/>
          <a:p>
            <a:pPr marL="0" indent="0" algn="l">
              <a:lnSpc>
                <a:spcPts val="2150"/>
              </a:lnSpc>
              <a:buNone/>
            </a:pPr>
            <a:endParaRPr lang="en-US" sz="1300" dirty="0">
              <a:latin typeface="Poppins" panose="00000500000000000000" pitchFamily="2" charset="0"/>
              <a:cs typeface="Poppins" panose="00000500000000000000" pitchFamily="2" charset="0"/>
            </a:endParaRPr>
          </a:p>
        </p:txBody>
      </p:sp>
      <p:sp>
        <p:nvSpPr>
          <p:cNvPr id="16" name="Rectangle: Rounded Corners 15">
            <a:extLst>
              <a:ext uri="{FF2B5EF4-FFF2-40B4-BE49-F238E27FC236}">
                <a16:creationId xmlns:a16="http://schemas.microsoft.com/office/drawing/2014/main" id="{6AB32F12-03FE-43F4-8318-16ECF705D9B9}"/>
              </a:ext>
            </a:extLst>
          </p:cNvPr>
          <p:cNvSpPr/>
          <p:nvPr/>
        </p:nvSpPr>
        <p:spPr>
          <a:xfrm>
            <a:off x="12879092"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32680" y="698449"/>
            <a:ext cx="12204144" cy="771525"/>
          </a:xfrm>
          <a:prstGeom prst="rect">
            <a:avLst/>
          </a:prstGeom>
          <a:noFill/>
          <a:ln/>
        </p:spPr>
        <p:txBody>
          <a:bodyPr wrap="none" lIns="0" tIns="0" rIns="0" bIns="0" rtlCol="0" anchor="t"/>
          <a:lstStyle/>
          <a:p>
            <a:pPr marL="0" indent="0">
              <a:lnSpc>
                <a:spcPts val="6050"/>
              </a:lnSpc>
              <a:buNone/>
            </a:pPr>
            <a:r>
              <a:rPr lang="en-US" sz="4850" dirty="0">
                <a:latin typeface="Poppins" panose="00000500000000000000" pitchFamily="2" charset="0"/>
                <a:cs typeface="Poppins" panose="00000500000000000000" pitchFamily="2" charset="0"/>
              </a:rPr>
              <a:t>USE CASE</a:t>
            </a:r>
          </a:p>
        </p:txBody>
      </p:sp>
      <p:sp>
        <p:nvSpPr>
          <p:cNvPr id="3" name="Text 1"/>
          <p:cNvSpPr/>
          <p:nvPr/>
        </p:nvSpPr>
        <p:spPr>
          <a:xfrm>
            <a:off x="732680" y="1627346"/>
            <a:ext cx="12902327" cy="1185148"/>
          </a:xfrm>
          <a:prstGeom prst="rect">
            <a:avLst/>
          </a:prstGeom>
          <a:noFill/>
          <a:ln/>
        </p:spPr>
        <p:txBody>
          <a:bodyPr wrap="square" lIns="0" tIns="0" rIns="0" bIns="0" rtlCol="0" anchor="t"/>
          <a:lstStyle/>
          <a:p>
            <a:pPr marL="0" indent="0">
              <a:lnSpc>
                <a:spcPts val="3100"/>
              </a:lnSpc>
              <a:buNone/>
            </a:pPr>
            <a:endParaRPr lang="en-US" sz="1900" dirty="0">
              <a:latin typeface="Poppins" panose="00000500000000000000" pitchFamily="2" charset="0"/>
              <a:cs typeface="Poppins" panose="00000500000000000000" pitchFamily="2" charset="0"/>
            </a:endParaRPr>
          </a:p>
        </p:txBody>
      </p:sp>
      <p:sp>
        <p:nvSpPr>
          <p:cNvPr id="8" name="Rectangle: Rounded Corners 7">
            <a:extLst>
              <a:ext uri="{FF2B5EF4-FFF2-40B4-BE49-F238E27FC236}">
                <a16:creationId xmlns:a16="http://schemas.microsoft.com/office/drawing/2014/main" id="{0E09C900-DE6C-4733-A60C-D0EE4A1A9FAD}"/>
              </a:ext>
            </a:extLst>
          </p:cNvPr>
          <p:cNvSpPr/>
          <p:nvPr/>
        </p:nvSpPr>
        <p:spPr>
          <a:xfrm>
            <a:off x="12894590"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5" name="Picture 4">
            <a:extLst>
              <a:ext uri="{FF2B5EF4-FFF2-40B4-BE49-F238E27FC236}">
                <a16:creationId xmlns:a16="http://schemas.microsoft.com/office/drawing/2014/main" id="{31E242D5-DC3A-4D8C-B4CB-AC985F7749B5}"/>
              </a:ext>
            </a:extLst>
          </p:cNvPr>
          <p:cNvPicPr>
            <a:picLocks noChangeAspect="1"/>
          </p:cNvPicPr>
          <p:nvPr/>
        </p:nvPicPr>
        <p:blipFill>
          <a:blip r:embed="rId3"/>
          <a:stretch>
            <a:fillRect/>
          </a:stretch>
        </p:blipFill>
        <p:spPr>
          <a:xfrm>
            <a:off x="5100637" y="681037"/>
            <a:ext cx="4429125" cy="68675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64037" y="3346371"/>
            <a:ext cx="6172200" cy="771525"/>
          </a:xfrm>
          <a:prstGeom prst="rect">
            <a:avLst/>
          </a:prstGeom>
          <a:noFill/>
          <a:ln/>
        </p:spPr>
        <p:txBody>
          <a:bodyPr wrap="none" lIns="0" tIns="0" rIns="0" bIns="0" rtlCol="0" anchor="t"/>
          <a:lstStyle/>
          <a:p>
            <a:pPr marL="0" indent="0">
              <a:lnSpc>
                <a:spcPts val="6050"/>
              </a:lnSpc>
              <a:buNone/>
            </a:pPr>
            <a:endParaRPr lang="en-US" sz="4850" dirty="0"/>
          </a:p>
        </p:txBody>
      </p:sp>
      <p:sp>
        <p:nvSpPr>
          <p:cNvPr id="3" name="Text 1"/>
          <p:cNvSpPr/>
          <p:nvPr/>
        </p:nvSpPr>
        <p:spPr>
          <a:xfrm>
            <a:off x="864037" y="319136"/>
            <a:ext cx="12902327"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122"/>
                <a:cs typeface="Inter" pitchFamily="34" charset="-120"/>
              </a:rPr>
              <a:t>2. Activity Diagram</a:t>
            </a:r>
            <a:endParaRPr lang="en-US" sz="1900" dirty="0"/>
          </a:p>
        </p:txBody>
      </p:sp>
      <p:sp>
        <p:nvSpPr>
          <p:cNvPr id="6" name="Rectangle: Rounded Corners 5">
            <a:extLst>
              <a:ext uri="{FF2B5EF4-FFF2-40B4-BE49-F238E27FC236}">
                <a16:creationId xmlns:a16="http://schemas.microsoft.com/office/drawing/2014/main" id="{8562DCD9-CAA9-4C92-B02C-B63984DFAA45}"/>
              </a:ext>
            </a:extLst>
          </p:cNvPr>
          <p:cNvSpPr/>
          <p:nvPr/>
        </p:nvSpPr>
        <p:spPr>
          <a:xfrm>
            <a:off x="12879092"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9" name="Picture 8">
            <a:extLst>
              <a:ext uri="{FF2B5EF4-FFF2-40B4-BE49-F238E27FC236}">
                <a16:creationId xmlns:a16="http://schemas.microsoft.com/office/drawing/2014/main" id="{09BDC10F-D469-4BC3-9175-204962E8FC71}"/>
              </a:ext>
            </a:extLst>
          </p:cNvPr>
          <p:cNvPicPr>
            <a:picLocks noChangeAspect="1"/>
          </p:cNvPicPr>
          <p:nvPr/>
        </p:nvPicPr>
        <p:blipFill>
          <a:blip r:embed="rId3"/>
          <a:stretch>
            <a:fillRect/>
          </a:stretch>
        </p:blipFill>
        <p:spPr>
          <a:xfrm>
            <a:off x="2366962" y="808196"/>
            <a:ext cx="6281738" cy="687732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285DFE95-CF6C-4FE6-8A18-1BA7B1A01961}"/>
              </a:ext>
            </a:extLst>
          </p:cNvPr>
          <p:cNvSpPr/>
          <p:nvPr/>
        </p:nvSpPr>
        <p:spPr>
          <a:xfrm>
            <a:off x="12879092"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Kotak Teks 5">
            <a:extLst>
              <a:ext uri="{FF2B5EF4-FFF2-40B4-BE49-F238E27FC236}">
                <a16:creationId xmlns:a16="http://schemas.microsoft.com/office/drawing/2014/main" id="{C81ED284-E60F-D8A8-504A-B21ED338C62D}"/>
              </a:ext>
            </a:extLst>
          </p:cNvPr>
          <p:cNvSpPr txBox="1"/>
          <p:nvPr/>
        </p:nvSpPr>
        <p:spPr>
          <a:xfrm>
            <a:off x="1244338" y="754144"/>
            <a:ext cx="1508555" cy="369332"/>
          </a:xfrm>
          <a:prstGeom prst="rect">
            <a:avLst/>
          </a:prstGeom>
          <a:noFill/>
        </p:spPr>
        <p:txBody>
          <a:bodyPr wrap="none" rtlCol="0">
            <a:spAutoFit/>
          </a:bodyPr>
          <a:lstStyle/>
          <a:p>
            <a:r>
              <a:rPr lang="en-US" dirty="0"/>
              <a:t>3. DFD Level 0</a:t>
            </a:r>
            <a:endParaRPr lang="id-ID" dirty="0"/>
          </a:p>
        </p:txBody>
      </p:sp>
      <p:pic>
        <p:nvPicPr>
          <p:cNvPr id="7" name="Picture 6">
            <a:extLst>
              <a:ext uri="{FF2B5EF4-FFF2-40B4-BE49-F238E27FC236}">
                <a16:creationId xmlns:a16="http://schemas.microsoft.com/office/drawing/2014/main" id="{65A96040-1BEE-4A0F-89F6-9BB96B276ADE}"/>
              </a:ext>
            </a:extLst>
          </p:cNvPr>
          <p:cNvPicPr/>
          <p:nvPr/>
        </p:nvPicPr>
        <p:blipFill>
          <a:blip r:embed="rId2">
            <a:extLst>
              <a:ext uri="{28A0092B-C50C-407E-A947-70E740481C1C}">
                <a14:useLocalDpi xmlns:a14="http://schemas.microsoft.com/office/drawing/2010/main" val="0"/>
              </a:ext>
            </a:extLst>
          </a:blip>
          <a:stretch>
            <a:fillRect/>
          </a:stretch>
        </p:blipFill>
        <p:spPr>
          <a:xfrm>
            <a:off x="2938779" y="2220912"/>
            <a:ext cx="7613961" cy="4217988"/>
          </a:xfrm>
          <a:prstGeom prst="rect">
            <a:avLst/>
          </a:prstGeom>
        </p:spPr>
      </p:pic>
    </p:spTree>
    <p:extLst>
      <p:ext uri="{BB962C8B-B14F-4D97-AF65-F5344CB8AC3E}">
        <p14:creationId xmlns:p14="http://schemas.microsoft.com/office/powerpoint/2010/main" val="29815584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TotalTime>
  <Words>502</Words>
  <Application>Microsoft Office PowerPoint</Application>
  <PresentationFormat>Custom</PresentationFormat>
  <Paragraphs>78</Paragraphs>
  <Slides>14</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Inter</vt:lpstr>
      <vt:lpstr>Poppins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ROYHAN 24</cp:lastModifiedBy>
  <cp:revision>7</cp:revision>
  <dcterms:created xsi:type="dcterms:W3CDTF">2024-11-13T16:11:29Z</dcterms:created>
  <dcterms:modified xsi:type="dcterms:W3CDTF">2024-11-28T04:13:22Z</dcterms:modified>
</cp:coreProperties>
</file>